
<file path=[Content_Types].xml><?xml version="1.0" encoding="utf-8"?>
<Types xmlns="http://schemas.openxmlformats.org/package/2006/content-types">
  <Default Extension="bin" ContentType="image/jpeg"/>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2"/>
  </p:sldMasterIdLst>
  <p:notesMasterIdLst>
    <p:notesMasterId r:id="rId24"/>
  </p:notesMasterIdLst>
  <p:handoutMasterIdLst>
    <p:handoutMasterId r:id="rId25"/>
  </p:handoutMasterIdLst>
  <p:sldIdLst>
    <p:sldId id="256" r:id="rId13"/>
    <p:sldId id="259" r:id="rId14"/>
    <p:sldId id="268" r:id="rId15"/>
    <p:sldId id="335" r:id="rId16"/>
    <p:sldId id="331" r:id="rId17"/>
    <p:sldId id="327" r:id="rId18"/>
    <p:sldId id="328" r:id="rId19"/>
    <p:sldId id="336" r:id="rId20"/>
    <p:sldId id="337" r:id="rId21"/>
    <p:sldId id="338" r:id="rId22"/>
    <p:sldId id="339" r:id="rId23"/>
  </p:sldIdLst>
  <p:sldSz cx="12192000" cy="6858000"/>
  <p:notesSz cx="6858000" cy="9144000"/>
  <p:embeddedFontLst>
    <p:embeddedFont>
      <p:font typeface="Apis For Office" panose="020B0604020202020204" charset="0"/>
      <p:regular r:id="rId26"/>
      <p:bold r:id="rId27"/>
      <p:italic r:id="rId28"/>
      <p:boldItalic r:id="rId29"/>
    </p:embeddedFont>
    <p:embeddedFont>
      <p:font typeface="Apis For Office Light" panose="020B0604020202020204" charset="0"/>
      <p:regular r:id="rId30"/>
      <p:italic r:id="rId31"/>
    </p:embeddedFont>
    <p:embeddedFont>
      <p:font typeface="Verdana" panose="020B060403050404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BCFDE4-58B1-465D-B9DD-ADF5EBA3BD49}" v="1" dt="2021-06-16T11:07:47.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69565" autoAdjust="0"/>
  </p:normalViewPr>
  <p:slideViewPr>
    <p:cSldViewPr snapToGrid="0" showGuides="1">
      <p:cViewPr varScale="1">
        <p:scale>
          <a:sx n="67" d="100"/>
          <a:sy n="67" d="100"/>
        </p:scale>
        <p:origin x="96" y="2088"/>
      </p:cViewPr>
      <p:guideLst/>
    </p:cSldViewPr>
  </p:slideViewPr>
  <p:outlineViewPr>
    <p:cViewPr>
      <p:scale>
        <a:sx n="33" d="100"/>
        <a:sy n="33" d="100"/>
      </p:scale>
      <p:origin x="0" y="-231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font" Target="fonts/font9.fntdata"/><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DN (Claus Dethlefsen)" userId="33b971c6-5a1b-4f68-ab6c-3c0a81a502c6" providerId="ADAL" clId="{89BCFDE4-58B1-465D-B9DD-ADF5EBA3BD49}"/>
    <pc:docChg chg="custSel modSld modShowInfo">
      <pc:chgData name="CDN (Claus Dethlefsen)" userId="33b971c6-5a1b-4f68-ab6c-3c0a81a502c6" providerId="ADAL" clId="{89BCFDE4-58B1-465D-B9DD-ADF5EBA3BD49}" dt="2021-06-18T06:31:39.976" v="4409" actId="6549"/>
      <pc:docMkLst>
        <pc:docMk/>
      </pc:docMkLst>
      <pc:sldChg chg="modNotesTx">
        <pc:chgData name="CDN (Claus Dethlefsen)" userId="33b971c6-5a1b-4f68-ab6c-3c0a81a502c6" providerId="ADAL" clId="{89BCFDE4-58B1-465D-B9DD-ADF5EBA3BD49}" dt="2021-06-16T10:17:58.750" v="47" actId="20577"/>
        <pc:sldMkLst>
          <pc:docMk/>
          <pc:sldMk cId="765677335" sldId="256"/>
        </pc:sldMkLst>
      </pc:sldChg>
      <pc:sldChg chg="modNotesTx">
        <pc:chgData name="CDN (Claus Dethlefsen)" userId="33b971c6-5a1b-4f68-ab6c-3c0a81a502c6" providerId="ADAL" clId="{89BCFDE4-58B1-465D-B9DD-ADF5EBA3BD49}" dt="2021-06-16T10:18:34" v="153" actId="20577"/>
        <pc:sldMkLst>
          <pc:docMk/>
          <pc:sldMk cId="3739816701" sldId="259"/>
        </pc:sldMkLst>
      </pc:sldChg>
      <pc:sldChg chg="modNotesTx">
        <pc:chgData name="CDN (Claus Dethlefsen)" userId="33b971c6-5a1b-4f68-ab6c-3c0a81a502c6" providerId="ADAL" clId="{89BCFDE4-58B1-465D-B9DD-ADF5EBA3BD49}" dt="2021-06-16T10:21:24.174" v="536" actId="20577"/>
        <pc:sldMkLst>
          <pc:docMk/>
          <pc:sldMk cId="922410520" sldId="268"/>
        </pc:sldMkLst>
      </pc:sldChg>
      <pc:sldChg chg="modNotesTx">
        <pc:chgData name="CDN (Claus Dethlefsen)" userId="33b971c6-5a1b-4f68-ab6c-3c0a81a502c6" providerId="ADAL" clId="{89BCFDE4-58B1-465D-B9DD-ADF5EBA3BD49}" dt="2021-06-16T10:30:06.754" v="2177" actId="20577"/>
        <pc:sldMkLst>
          <pc:docMk/>
          <pc:sldMk cId="447392605" sldId="327"/>
        </pc:sldMkLst>
      </pc:sldChg>
      <pc:sldChg chg="modNotesTx">
        <pc:chgData name="CDN (Claus Dethlefsen)" userId="33b971c6-5a1b-4f68-ab6c-3c0a81a502c6" providerId="ADAL" clId="{89BCFDE4-58B1-465D-B9DD-ADF5EBA3BD49}" dt="2021-06-16T10:47:37.413" v="2912" actId="20577"/>
        <pc:sldMkLst>
          <pc:docMk/>
          <pc:sldMk cId="3600425742" sldId="328"/>
        </pc:sldMkLst>
      </pc:sldChg>
      <pc:sldChg chg="modNotesTx">
        <pc:chgData name="CDN (Claus Dethlefsen)" userId="33b971c6-5a1b-4f68-ab6c-3c0a81a502c6" providerId="ADAL" clId="{89BCFDE4-58B1-465D-B9DD-ADF5EBA3BD49}" dt="2021-06-16T10:27:56.865" v="1758" actId="20577"/>
        <pc:sldMkLst>
          <pc:docMk/>
          <pc:sldMk cId="3869707505" sldId="331"/>
        </pc:sldMkLst>
      </pc:sldChg>
      <pc:sldChg chg="modNotesTx">
        <pc:chgData name="CDN (Claus Dethlefsen)" userId="33b971c6-5a1b-4f68-ab6c-3c0a81a502c6" providerId="ADAL" clId="{89BCFDE4-58B1-465D-B9DD-ADF5EBA3BD49}" dt="2021-06-16T10:25:08.206" v="1252" actId="20577"/>
        <pc:sldMkLst>
          <pc:docMk/>
          <pc:sldMk cId="2620257630" sldId="335"/>
        </pc:sldMkLst>
      </pc:sldChg>
      <pc:sldChg chg="modNotesTx">
        <pc:chgData name="CDN (Claus Dethlefsen)" userId="33b971c6-5a1b-4f68-ab6c-3c0a81a502c6" providerId="ADAL" clId="{89BCFDE4-58B1-465D-B9DD-ADF5EBA3BD49}" dt="2021-06-16T10:50:28.424" v="3486" actId="20577"/>
        <pc:sldMkLst>
          <pc:docMk/>
          <pc:sldMk cId="1119964859" sldId="336"/>
        </pc:sldMkLst>
      </pc:sldChg>
      <pc:sldChg chg="modNotesTx">
        <pc:chgData name="CDN (Claus Dethlefsen)" userId="33b971c6-5a1b-4f68-ab6c-3c0a81a502c6" providerId="ADAL" clId="{89BCFDE4-58B1-465D-B9DD-ADF5EBA3BD49}" dt="2021-06-16T10:52:10.664" v="3859" actId="20577"/>
        <pc:sldMkLst>
          <pc:docMk/>
          <pc:sldMk cId="3305686961" sldId="337"/>
        </pc:sldMkLst>
      </pc:sldChg>
      <pc:sldChg chg="modNotesTx">
        <pc:chgData name="CDN (Claus Dethlefsen)" userId="33b971c6-5a1b-4f68-ab6c-3c0a81a502c6" providerId="ADAL" clId="{89BCFDE4-58B1-465D-B9DD-ADF5EBA3BD49}" dt="2021-06-16T10:53:58.754" v="4291" actId="20577"/>
        <pc:sldMkLst>
          <pc:docMk/>
          <pc:sldMk cId="2358401335" sldId="338"/>
        </pc:sldMkLst>
      </pc:sldChg>
      <pc:sldChg chg="modSp mod modNotesTx">
        <pc:chgData name="CDN (Claus Dethlefsen)" userId="33b971c6-5a1b-4f68-ab6c-3c0a81a502c6" providerId="ADAL" clId="{89BCFDE4-58B1-465D-B9DD-ADF5EBA3BD49}" dt="2021-06-18T06:31:39.976" v="4409" actId="6549"/>
        <pc:sldMkLst>
          <pc:docMk/>
          <pc:sldMk cId="1432280947" sldId="339"/>
        </pc:sldMkLst>
        <pc:spChg chg="mod">
          <ac:chgData name="CDN (Claus Dethlefsen)" userId="33b971c6-5a1b-4f68-ab6c-3c0a81a502c6" providerId="ADAL" clId="{89BCFDE4-58B1-465D-B9DD-ADF5EBA3BD49}" dt="2021-06-18T06:31:39.976" v="4409" actId="6549"/>
          <ac:spMkLst>
            <pc:docMk/>
            <pc:sldMk cId="1432280947" sldId="339"/>
            <ac:spMk id="2" creationId="{A8A1542F-6253-4F3D-A957-42ADABE04BD8}"/>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BE9A2-ACE0-4C7D-83D0-51180704525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424EDA6-0AED-493E-9E87-E432DCC1E6C9}">
      <dgm:prSet/>
      <dgm:spPr/>
      <dgm:t>
        <a:bodyPr/>
        <a:lstStyle/>
        <a:p>
          <a:r>
            <a:rPr lang="da-DK"/>
            <a:t>Trial design influence parameters </a:t>
          </a:r>
          <a:br>
            <a:rPr lang="da-DK"/>
          </a:br>
          <a:r>
            <a:rPr lang="da-DK"/>
            <a:t>(inclusion/exclusion criteria, duration of treatment, comparators)</a:t>
          </a:r>
          <a:endParaRPr lang="en-US"/>
        </a:p>
      </dgm:t>
    </dgm:pt>
    <dgm:pt modelId="{D10A0A39-84FD-4C17-9821-A1975FCC3AE0}" type="parTrans" cxnId="{0CBAB8DD-0790-4F23-92BA-E6DA9C34107D}">
      <dgm:prSet/>
      <dgm:spPr/>
      <dgm:t>
        <a:bodyPr/>
        <a:lstStyle/>
        <a:p>
          <a:endParaRPr lang="en-US"/>
        </a:p>
      </dgm:t>
    </dgm:pt>
    <dgm:pt modelId="{94E85157-CF03-4518-B666-AD7E092F686E}" type="sibTrans" cxnId="{0CBAB8DD-0790-4F23-92BA-E6DA9C34107D}">
      <dgm:prSet/>
      <dgm:spPr/>
      <dgm:t>
        <a:bodyPr/>
        <a:lstStyle/>
        <a:p>
          <a:endParaRPr lang="en-US"/>
        </a:p>
      </dgm:t>
    </dgm:pt>
    <dgm:pt modelId="{8FE834B2-BCC5-4703-8F72-73C156343D13}">
      <dgm:prSet/>
      <dgm:spPr/>
      <dgm:t>
        <a:bodyPr/>
        <a:lstStyle/>
        <a:p>
          <a:r>
            <a:rPr lang="da-DK"/>
            <a:t>Expected effects and variation</a:t>
          </a:r>
          <a:endParaRPr lang="en-US"/>
        </a:p>
      </dgm:t>
    </dgm:pt>
    <dgm:pt modelId="{5A3585C6-92DE-43F3-AC80-94B6289AB1AA}" type="parTrans" cxnId="{74737FA3-C7CF-445E-B6BA-46BFF28BF318}">
      <dgm:prSet/>
      <dgm:spPr/>
      <dgm:t>
        <a:bodyPr/>
        <a:lstStyle/>
        <a:p>
          <a:endParaRPr lang="en-US"/>
        </a:p>
      </dgm:t>
    </dgm:pt>
    <dgm:pt modelId="{464C1408-FA6C-43EE-A990-BEFAA42840BD}" type="sibTrans" cxnId="{74737FA3-C7CF-445E-B6BA-46BFF28BF318}">
      <dgm:prSet/>
      <dgm:spPr/>
      <dgm:t>
        <a:bodyPr/>
        <a:lstStyle/>
        <a:p>
          <a:endParaRPr lang="en-US"/>
        </a:p>
      </dgm:t>
    </dgm:pt>
    <dgm:pt modelId="{1C46AEA5-C4FB-4307-9D14-F6844ED69EF4}">
      <dgm:prSet/>
      <dgm:spPr/>
      <dgm:t>
        <a:bodyPr/>
        <a:lstStyle/>
        <a:p>
          <a:r>
            <a:rPr lang="da-DK"/>
            <a:t>Hypotheses and multiplicity considerations</a:t>
          </a:r>
          <a:endParaRPr lang="en-US"/>
        </a:p>
      </dgm:t>
    </dgm:pt>
    <dgm:pt modelId="{2D3D91B4-E422-4A83-B0A9-28839EA4CBE9}" type="parTrans" cxnId="{4BA1F597-9EE0-4BCF-B0D8-7638DBFE28D3}">
      <dgm:prSet/>
      <dgm:spPr/>
      <dgm:t>
        <a:bodyPr/>
        <a:lstStyle/>
        <a:p>
          <a:endParaRPr lang="en-US"/>
        </a:p>
      </dgm:t>
    </dgm:pt>
    <dgm:pt modelId="{8F27D0A4-5509-459E-B0DF-0B245D5AF282}" type="sibTrans" cxnId="{4BA1F597-9EE0-4BCF-B0D8-7638DBFE28D3}">
      <dgm:prSet/>
      <dgm:spPr/>
      <dgm:t>
        <a:bodyPr/>
        <a:lstStyle/>
        <a:p>
          <a:endParaRPr lang="en-US"/>
        </a:p>
      </dgm:t>
    </dgm:pt>
    <dgm:pt modelId="{466289A8-5709-4363-8365-799A0E57896E}">
      <dgm:prSet/>
      <dgm:spPr/>
      <dgm:t>
        <a:bodyPr/>
        <a:lstStyle/>
        <a:p>
          <a:r>
            <a:rPr lang="da-DK"/>
            <a:t>Expected patterns and handling of missing data</a:t>
          </a:r>
          <a:endParaRPr lang="en-US"/>
        </a:p>
      </dgm:t>
    </dgm:pt>
    <dgm:pt modelId="{95C50EA2-BEF7-48DF-BD87-00C2820D66B3}" type="parTrans" cxnId="{D0697EF3-7ADE-4A9F-A70B-957AFEE1E859}">
      <dgm:prSet/>
      <dgm:spPr/>
      <dgm:t>
        <a:bodyPr/>
        <a:lstStyle/>
        <a:p>
          <a:endParaRPr lang="en-US"/>
        </a:p>
      </dgm:t>
    </dgm:pt>
    <dgm:pt modelId="{4460BCC3-6A79-4D84-937D-3308D9F2B50D}" type="sibTrans" cxnId="{D0697EF3-7ADE-4A9F-A70B-957AFEE1E859}">
      <dgm:prSet/>
      <dgm:spPr/>
      <dgm:t>
        <a:bodyPr/>
        <a:lstStyle/>
        <a:p>
          <a:endParaRPr lang="en-US"/>
        </a:p>
      </dgm:t>
    </dgm:pt>
    <dgm:pt modelId="{41B74935-9DEB-494C-8F13-92C820B731EC}" type="pres">
      <dgm:prSet presAssocID="{195BE9A2-ACE0-4C7D-83D0-511807045258}" presName="vert0" presStyleCnt="0">
        <dgm:presLayoutVars>
          <dgm:dir/>
          <dgm:animOne val="branch"/>
          <dgm:animLvl val="lvl"/>
        </dgm:presLayoutVars>
      </dgm:prSet>
      <dgm:spPr/>
    </dgm:pt>
    <dgm:pt modelId="{4C9D8845-E479-4F99-8D0E-F092C49978DC}" type="pres">
      <dgm:prSet presAssocID="{0424EDA6-0AED-493E-9E87-E432DCC1E6C9}" presName="thickLine" presStyleLbl="alignNode1" presStyleIdx="0" presStyleCnt="4"/>
      <dgm:spPr/>
    </dgm:pt>
    <dgm:pt modelId="{DAA73364-4FC9-41B9-B1F9-6194D6C77E1B}" type="pres">
      <dgm:prSet presAssocID="{0424EDA6-0AED-493E-9E87-E432DCC1E6C9}" presName="horz1" presStyleCnt="0"/>
      <dgm:spPr/>
    </dgm:pt>
    <dgm:pt modelId="{396B7BC7-8D83-477A-97D1-7C41B7F4A75A}" type="pres">
      <dgm:prSet presAssocID="{0424EDA6-0AED-493E-9E87-E432DCC1E6C9}" presName="tx1" presStyleLbl="revTx" presStyleIdx="0" presStyleCnt="4"/>
      <dgm:spPr/>
    </dgm:pt>
    <dgm:pt modelId="{B238C7EB-31E0-440B-8703-2C325CE11BE9}" type="pres">
      <dgm:prSet presAssocID="{0424EDA6-0AED-493E-9E87-E432DCC1E6C9}" presName="vert1" presStyleCnt="0"/>
      <dgm:spPr/>
    </dgm:pt>
    <dgm:pt modelId="{99203154-D56C-456D-A239-D83AB232194A}" type="pres">
      <dgm:prSet presAssocID="{8FE834B2-BCC5-4703-8F72-73C156343D13}" presName="thickLine" presStyleLbl="alignNode1" presStyleIdx="1" presStyleCnt="4"/>
      <dgm:spPr/>
    </dgm:pt>
    <dgm:pt modelId="{7ABB32EA-A3E7-4925-A9DF-86A87BC590C7}" type="pres">
      <dgm:prSet presAssocID="{8FE834B2-BCC5-4703-8F72-73C156343D13}" presName="horz1" presStyleCnt="0"/>
      <dgm:spPr/>
    </dgm:pt>
    <dgm:pt modelId="{341573A9-8C2B-45F5-960A-90FCB3B59421}" type="pres">
      <dgm:prSet presAssocID="{8FE834B2-BCC5-4703-8F72-73C156343D13}" presName="tx1" presStyleLbl="revTx" presStyleIdx="1" presStyleCnt="4"/>
      <dgm:spPr/>
    </dgm:pt>
    <dgm:pt modelId="{03BAE8BD-45C2-4C06-AF62-D4C7CF47C37A}" type="pres">
      <dgm:prSet presAssocID="{8FE834B2-BCC5-4703-8F72-73C156343D13}" presName="vert1" presStyleCnt="0"/>
      <dgm:spPr/>
    </dgm:pt>
    <dgm:pt modelId="{B8743083-6048-4147-9BD7-99A449C0C305}" type="pres">
      <dgm:prSet presAssocID="{1C46AEA5-C4FB-4307-9D14-F6844ED69EF4}" presName="thickLine" presStyleLbl="alignNode1" presStyleIdx="2" presStyleCnt="4"/>
      <dgm:spPr/>
    </dgm:pt>
    <dgm:pt modelId="{90334FD8-6C57-4C63-984A-21FD31D7F40C}" type="pres">
      <dgm:prSet presAssocID="{1C46AEA5-C4FB-4307-9D14-F6844ED69EF4}" presName="horz1" presStyleCnt="0"/>
      <dgm:spPr/>
    </dgm:pt>
    <dgm:pt modelId="{6387BCA4-4F80-4C83-AD34-97BF0B5BC306}" type="pres">
      <dgm:prSet presAssocID="{1C46AEA5-C4FB-4307-9D14-F6844ED69EF4}" presName="tx1" presStyleLbl="revTx" presStyleIdx="2" presStyleCnt="4"/>
      <dgm:spPr/>
    </dgm:pt>
    <dgm:pt modelId="{D5499F33-1879-4F8A-B134-05D9CEACD8D3}" type="pres">
      <dgm:prSet presAssocID="{1C46AEA5-C4FB-4307-9D14-F6844ED69EF4}" presName="vert1" presStyleCnt="0"/>
      <dgm:spPr/>
    </dgm:pt>
    <dgm:pt modelId="{351650F7-DA53-4A80-B383-0E6AF16BAF8F}" type="pres">
      <dgm:prSet presAssocID="{466289A8-5709-4363-8365-799A0E57896E}" presName="thickLine" presStyleLbl="alignNode1" presStyleIdx="3" presStyleCnt="4"/>
      <dgm:spPr/>
    </dgm:pt>
    <dgm:pt modelId="{00FB68C1-1080-47EC-89AE-7EE8C05A2BC3}" type="pres">
      <dgm:prSet presAssocID="{466289A8-5709-4363-8365-799A0E57896E}" presName="horz1" presStyleCnt="0"/>
      <dgm:spPr/>
    </dgm:pt>
    <dgm:pt modelId="{69D23473-AB2E-4A47-AAD2-3D54257BBF1D}" type="pres">
      <dgm:prSet presAssocID="{466289A8-5709-4363-8365-799A0E57896E}" presName="tx1" presStyleLbl="revTx" presStyleIdx="3" presStyleCnt="4"/>
      <dgm:spPr/>
    </dgm:pt>
    <dgm:pt modelId="{AD0148A7-B44E-485E-9032-424B5F7A0EB1}" type="pres">
      <dgm:prSet presAssocID="{466289A8-5709-4363-8365-799A0E57896E}" presName="vert1" presStyleCnt="0"/>
      <dgm:spPr/>
    </dgm:pt>
  </dgm:ptLst>
  <dgm:cxnLst>
    <dgm:cxn modelId="{3C1F151B-9793-4A76-B190-2371D9F45F3A}" type="presOf" srcId="{466289A8-5709-4363-8365-799A0E57896E}" destId="{69D23473-AB2E-4A47-AAD2-3D54257BBF1D}" srcOrd="0" destOrd="0" presId="urn:microsoft.com/office/officeart/2008/layout/LinedList"/>
    <dgm:cxn modelId="{537A9338-8EB6-46BA-8D58-314A1E399BBD}" type="presOf" srcId="{0424EDA6-0AED-493E-9E87-E432DCC1E6C9}" destId="{396B7BC7-8D83-477A-97D1-7C41B7F4A75A}" srcOrd="0" destOrd="0" presId="urn:microsoft.com/office/officeart/2008/layout/LinedList"/>
    <dgm:cxn modelId="{9984BE8B-8B42-4805-9CD2-79ED3EF46A96}" type="presOf" srcId="{8FE834B2-BCC5-4703-8F72-73C156343D13}" destId="{341573A9-8C2B-45F5-960A-90FCB3B59421}" srcOrd="0" destOrd="0" presId="urn:microsoft.com/office/officeart/2008/layout/LinedList"/>
    <dgm:cxn modelId="{4BA1F597-9EE0-4BCF-B0D8-7638DBFE28D3}" srcId="{195BE9A2-ACE0-4C7D-83D0-511807045258}" destId="{1C46AEA5-C4FB-4307-9D14-F6844ED69EF4}" srcOrd="2" destOrd="0" parTransId="{2D3D91B4-E422-4A83-B0A9-28839EA4CBE9}" sibTransId="{8F27D0A4-5509-459E-B0DF-0B245D5AF282}"/>
    <dgm:cxn modelId="{74737FA3-C7CF-445E-B6BA-46BFF28BF318}" srcId="{195BE9A2-ACE0-4C7D-83D0-511807045258}" destId="{8FE834B2-BCC5-4703-8F72-73C156343D13}" srcOrd="1" destOrd="0" parTransId="{5A3585C6-92DE-43F3-AC80-94B6289AB1AA}" sibTransId="{464C1408-FA6C-43EE-A990-BEFAA42840BD}"/>
    <dgm:cxn modelId="{849DA7BA-F486-4377-B61F-6DFF7CB4CB68}" type="presOf" srcId="{195BE9A2-ACE0-4C7D-83D0-511807045258}" destId="{41B74935-9DEB-494C-8F13-92C820B731EC}" srcOrd="0" destOrd="0" presId="urn:microsoft.com/office/officeart/2008/layout/LinedList"/>
    <dgm:cxn modelId="{0CBAB8DD-0790-4F23-92BA-E6DA9C34107D}" srcId="{195BE9A2-ACE0-4C7D-83D0-511807045258}" destId="{0424EDA6-0AED-493E-9E87-E432DCC1E6C9}" srcOrd="0" destOrd="0" parTransId="{D10A0A39-84FD-4C17-9821-A1975FCC3AE0}" sibTransId="{94E85157-CF03-4518-B666-AD7E092F686E}"/>
    <dgm:cxn modelId="{AAE8C6ED-6660-4654-859A-1AEE205A9418}" type="presOf" srcId="{1C46AEA5-C4FB-4307-9D14-F6844ED69EF4}" destId="{6387BCA4-4F80-4C83-AD34-97BF0B5BC306}" srcOrd="0" destOrd="0" presId="urn:microsoft.com/office/officeart/2008/layout/LinedList"/>
    <dgm:cxn modelId="{D0697EF3-7ADE-4A9F-A70B-957AFEE1E859}" srcId="{195BE9A2-ACE0-4C7D-83D0-511807045258}" destId="{466289A8-5709-4363-8365-799A0E57896E}" srcOrd="3" destOrd="0" parTransId="{95C50EA2-BEF7-48DF-BD87-00C2820D66B3}" sibTransId="{4460BCC3-6A79-4D84-937D-3308D9F2B50D}"/>
    <dgm:cxn modelId="{C59AA7E1-6E46-443E-9699-DA8179C8F080}" type="presParOf" srcId="{41B74935-9DEB-494C-8F13-92C820B731EC}" destId="{4C9D8845-E479-4F99-8D0E-F092C49978DC}" srcOrd="0" destOrd="0" presId="urn:microsoft.com/office/officeart/2008/layout/LinedList"/>
    <dgm:cxn modelId="{C4B22475-F839-4A2F-AACE-561AEDFA964D}" type="presParOf" srcId="{41B74935-9DEB-494C-8F13-92C820B731EC}" destId="{DAA73364-4FC9-41B9-B1F9-6194D6C77E1B}" srcOrd="1" destOrd="0" presId="urn:microsoft.com/office/officeart/2008/layout/LinedList"/>
    <dgm:cxn modelId="{F411C3FC-72A7-4D7A-AD79-C016C913F8AF}" type="presParOf" srcId="{DAA73364-4FC9-41B9-B1F9-6194D6C77E1B}" destId="{396B7BC7-8D83-477A-97D1-7C41B7F4A75A}" srcOrd="0" destOrd="0" presId="urn:microsoft.com/office/officeart/2008/layout/LinedList"/>
    <dgm:cxn modelId="{370759E9-CE8E-4284-851E-972CDBC54CF8}" type="presParOf" srcId="{DAA73364-4FC9-41B9-B1F9-6194D6C77E1B}" destId="{B238C7EB-31E0-440B-8703-2C325CE11BE9}" srcOrd="1" destOrd="0" presId="urn:microsoft.com/office/officeart/2008/layout/LinedList"/>
    <dgm:cxn modelId="{6EEFF3F3-0709-420B-AC08-8182FE24CB68}" type="presParOf" srcId="{41B74935-9DEB-494C-8F13-92C820B731EC}" destId="{99203154-D56C-456D-A239-D83AB232194A}" srcOrd="2" destOrd="0" presId="urn:microsoft.com/office/officeart/2008/layout/LinedList"/>
    <dgm:cxn modelId="{84FECBEB-ACA5-40DC-A645-27FE3CB89CE0}" type="presParOf" srcId="{41B74935-9DEB-494C-8F13-92C820B731EC}" destId="{7ABB32EA-A3E7-4925-A9DF-86A87BC590C7}" srcOrd="3" destOrd="0" presId="urn:microsoft.com/office/officeart/2008/layout/LinedList"/>
    <dgm:cxn modelId="{FAC8B712-C510-4BF1-8F4D-1F9551AB5778}" type="presParOf" srcId="{7ABB32EA-A3E7-4925-A9DF-86A87BC590C7}" destId="{341573A9-8C2B-45F5-960A-90FCB3B59421}" srcOrd="0" destOrd="0" presId="urn:microsoft.com/office/officeart/2008/layout/LinedList"/>
    <dgm:cxn modelId="{97C7E8FD-C232-43B6-A245-45B75EA89F57}" type="presParOf" srcId="{7ABB32EA-A3E7-4925-A9DF-86A87BC590C7}" destId="{03BAE8BD-45C2-4C06-AF62-D4C7CF47C37A}" srcOrd="1" destOrd="0" presId="urn:microsoft.com/office/officeart/2008/layout/LinedList"/>
    <dgm:cxn modelId="{10A721EB-5098-49D9-93CB-45AC0826214A}" type="presParOf" srcId="{41B74935-9DEB-494C-8F13-92C820B731EC}" destId="{B8743083-6048-4147-9BD7-99A449C0C305}" srcOrd="4" destOrd="0" presId="urn:microsoft.com/office/officeart/2008/layout/LinedList"/>
    <dgm:cxn modelId="{414706F4-DFF0-4C9E-B392-58658AC93A2E}" type="presParOf" srcId="{41B74935-9DEB-494C-8F13-92C820B731EC}" destId="{90334FD8-6C57-4C63-984A-21FD31D7F40C}" srcOrd="5" destOrd="0" presId="urn:microsoft.com/office/officeart/2008/layout/LinedList"/>
    <dgm:cxn modelId="{B797B6A8-3A40-49C3-8DB9-77734A9305A9}" type="presParOf" srcId="{90334FD8-6C57-4C63-984A-21FD31D7F40C}" destId="{6387BCA4-4F80-4C83-AD34-97BF0B5BC306}" srcOrd="0" destOrd="0" presId="urn:microsoft.com/office/officeart/2008/layout/LinedList"/>
    <dgm:cxn modelId="{25BE023C-923A-4942-B881-FE902E96EE6A}" type="presParOf" srcId="{90334FD8-6C57-4C63-984A-21FD31D7F40C}" destId="{D5499F33-1879-4F8A-B134-05D9CEACD8D3}" srcOrd="1" destOrd="0" presId="urn:microsoft.com/office/officeart/2008/layout/LinedList"/>
    <dgm:cxn modelId="{61747099-4920-4B30-8EB5-734B080D1017}" type="presParOf" srcId="{41B74935-9DEB-494C-8F13-92C820B731EC}" destId="{351650F7-DA53-4A80-B383-0E6AF16BAF8F}" srcOrd="6" destOrd="0" presId="urn:microsoft.com/office/officeart/2008/layout/LinedList"/>
    <dgm:cxn modelId="{60E15893-8199-4DE2-B0A4-571FA33D8D24}" type="presParOf" srcId="{41B74935-9DEB-494C-8F13-92C820B731EC}" destId="{00FB68C1-1080-47EC-89AE-7EE8C05A2BC3}" srcOrd="7" destOrd="0" presId="urn:microsoft.com/office/officeart/2008/layout/LinedList"/>
    <dgm:cxn modelId="{15C41767-42F5-4762-ABF0-F11FC39D99BB}" type="presParOf" srcId="{00FB68C1-1080-47EC-89AE-7EE8C05A2BC3}" destId="{69D23473-AB2E-4A47-AAD2-3D54257BBF1D}" srcOrd="0" destOrd="0" presId="urn:microsoft.com/office/officeart/2008/layout/LinedList"/>
    <dgm:cxn modelId="{4E1D76C7-BAE8-4CD6-BC1B-5A83E80F6199}" type="presParOf" srcId="{00FB68C1-1080-47EC-89AE-7EE8C05A2BC3}" destId="{AD0148A7-B44E-485E-9032-424B5F7A0EB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22E73C-76F5-4DCE-851F-B7642C241FC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7C73B4E-7053-4BFB-A24A-B4D0D45EE377}">
      <dgm:prSet/>
      <dgm:spPr/>
      <dgm:t>
        <a:bodyPr/>
        <a:lstStyle/>
        <a:p>
          <a:r>
            <a:rPr lang="da-DK"/>
            <a:t>Access control</a:t>
          </a:r>
          <a:br>
            <a:rPr lang="da-DK"/>
          </a:br>
          <a:r>
            <a:rPr lang="da-DK"/>
            <a:t>only statistician and selected stakeholders have access to study sample size</a:t>
          </a:r>
          <a:endParaRPr lang="en-US"/>
        </a:p>
      </dgm:t>
    </dgm:pt>
    <dgm:pt modelId="{4551D682-52E2-4C95-9056-8ABD257E8D4C}" type="parTrans" cxnId="{35FFA291-8008-4BE0-AE31-AD888E77AD56}">
      <dgm:prSet/>
      <dgm:spPr/>
      <dgm:t>
        <a:bodyPr/>
        <a:lstStyle/>
        <a:p>
          <a:endParaRPr lang="en-US"/>
        </a:p>
      </dgm:t>
    </dgm:pt>
    <dgm:pt modelId="{1869E57E-3CF4-40C8-9279-7E9B579DCF47}" type="sibTrans" cxnId="{35FFA291-8008-4BE0-AE31-AD888E77AD56}">
      <dgm:prSet/>
      <dgm:spPr/>
      <dgm:t>
        <a:bodyPr/>
        <a:lstStyle/>
        <a:p>
          <a:endParaRPr lang="en-US"/>
        </a:p>
      </dgm:t>
    </dgm:pt>
    <dgm:pt modelId="{3D868F54-09D9-461C-81A9-72FFC5ED238B}">
      <dgm:prSet/>
      <dgm:spPr/>
      <dgm:t>
        <a:bodyPr/>
        <a:lstStyle/>
        <a:p>
          <a:r>
            <a:rPr lang="da-DK"/>
            <a:t>Ability to create several scenarios to be compared</a:t>
          </a:r>
          <a:endParaRPr lang="en-US"/>
        </a:p>
      </dgm:t>
    </dgm:pt>
    <dgm:pt modelId="{C8997C10-44C5-4994-85AC-04A3599CC8B8}" type="parTrans" cxnId="{88096F89-BB5F-437E-813F-9047643F8041}">
      <dgm:prSet/>
      <dgm:spPr/>
      <dgm:t>
        <a:bodyPr/>
        <a:lstStyle/>
        <a:p>
          <a:endParaRPr lang="en-US"/>
        </a:p>
      </dgm:t>
    </dgm:pt>
    <dgm:pt modelId="{1EF56BF5-068B-4A97-B69F-13FA083CC337}" type="sibTrans" cxnId="{88096F89-BB5F-437E-813F-9047643F8041}">
      <dgm:prSet/>
      <dgm:spPr/>
      <dgm:t>
        <a:bodyPr/>
        <a:lstStyle/>
        <a:p>
          <a:endParaRPr lang="en-US"/>
        </a:p>
      </dgm:t>
    </dgm:pt>
    <dgm:pt modelId="{2EF4D7C5-DD01-4C1B-A537-0390ECFFB548}">
      <dgm:prSet/>
      <dgm:spPr/>
      <dgm:t>
        <a:bodyPr/>
        <a:lstStyle/>
        <a:p>
          <a:r>
            <a:rPr lang="da-DK"/>
            <a:t>Dynamic visualisation</a:t>
          </a:r>
          <a:endParaRPr lang="en-US"/>
        </a:p>
      </dgm:t>
    </dgm:pt>
    <dgm:pt modelId="{8EC5A6A8-169E-4206-A1DC-E7C745ECAA68}" type="parTrans" cxnId="{3BF939F5-3465-4B00-9526-66105D78F9F1}">
      <dgm:prSet/>
      <dgm:spPr/>
      <dgm:t>
        <a:bodyPr/>
        <a:lstStyle/>
        <a:p>
          <a:endParaRPr lang="en-US"/>
        </a:p>
      </dgm:t>
    </dgm:pt>
    <dgm:pt modelId="{E07140C3-CAD6-4438-917C-FD032AE1BCBC}" type="sibTrans" cxnId="{3BF939F5-3465-4B00-9526-66105D78F9F1}">
      <dgm:prSet/>
      <dgm:spPr/>
      <dgm:t>
        <a:bodyPr/>
        <a:lstStyle/>
        <a:p>
          <a:endParaRPr lang="en-US"/>
        </a:p>
      </dgm:t>
    </dgm:pt>
    <dgm:pt modelId="{4096387E-CB4E-4FE3-92D7-9F2016C3191D}">
      <dgm:prSet/>
      <dgm:spPr/>
      <dgm:t>
        <a:bodyPr/>
        <a:lstStyle/>
        <a:p>
          <a:r>
            <a:rPr lang="da-DK"/>
            <a:t>Autogeneration of documentation</a:t>
          </a:r>
          <a:endParaRPr lang="en-US"/>
        </a:p>
      </dgm:t>
    </dgm:pt>
    <dgm:pt modelId="{87944AE5-FB33-4474-BF78-CCCE43EB9689}" type="parTrans" cxnId="{419132A3-9D81-4A1C-A964-7C6F77CA02E7}">
      <dgm:prSet/>
      <dgm:spPr/>
      <dgm:t>
        <a:bodyPr/>
        <a:lstStyle/>
        <a:p>
          <a:endParaRPr lang="en-US"/>
        </a:p>
      </dgm:t>
    </dgm:pt>
    <dgm:pt modelId="{000CFA2E-1193-4CAF-ADC8-99A1603792A9}" type="sibTrans" cxnId="{419132A3-9D81-4A1C-A964-7C6F77CA02E7}">
      <dgm:prSet/>
      <dgm:spPr/>
      <dgm:t>
        <a:bodyPr/>
        <a:lstStyle/>
        <a:p>
          <a:endParaRPr lang="en-US"/>
        </a:p>
      </dgm:t>
    </dgm:pt>
    <dgm:pt modelId="{773C8766-7E3A-4251-89C1-74D3B0E1C743}">
      <dgm:prSet/>
      <dgm:spPr/>
      <dgm:t>
        <a:bodyPr/>
        <a:lstStyle/>
        <a:p>
          <a:r>
            <a:rPr lang="en-GB"/>
            <a:t>Reproducability</a:t>
          </a:r>
          <a:endParaRPr lang="en-US"/>
        </a:p>
      </dgm:t>
    </dgm:pt>
    <dgm:pt modelId="{CB85C378-EE6D-4FE3-8D42-3FBF4C8ECFD8}" type="parTrans" cxnId="{3E80E49E-78B0-4FBB-AC32-CFC30C9E90E3}">
      <dgm:prSet/>
      <dgm:spPr/>
      <dgm:t>
        <a:bodyPr/>
        <a:lstStyle/>
        <a:p>
          <a:endParaRPr lang="en-US"/>
        </a:p>
      </dgm:t>
    </dgm:pt>
    <dgm:pt modelId="{BCEEC263-FB20-4E96-A776-88C5C44A45D9}" type="sibTrans" cxnId="{3E80E49E-78B0-4FBB-AC32-CFC30C9E90E3}">
      <dgm:prSet/>
      <dgm:spPr/>
      <dgm:t>
        <a:bodyPr/>
        <a:lstStyle/>
        <a:p>
          <a:endParaRPr lang="en-US"/>
        </a:p>
      </dgm:t>
    </dgm:pt>
    <dgm:pt modelId="{7C048A14-F211-40C1-A7B8-8873693CD6DE}">
      <dgm:prSet/>
      <dgm:spPr/>
      <dgm:t>
        <a:bodyPr/>
        <a:lstStyle/>
        <a:p>
          <a:r>
            <a:rPr lang="en-GB"/>
            <a:t>Traceability</a:t>
          </a:r>
          <a:endParaRPr lang="en-US"/>
        </a:p>
      </dgm:t>
    </dgm:pt>
    <dgm:pt modelId="{47685D8D-1F92-4C17-976A-012C1EE9C3E1}" type="parTrans" cxnId="{763C4FFB-E4DB-424A-A213-A874346B090E}">
      <dgm:prSet/>
      <dgm:spPr/>
      <dgm:t>
        <a:bodyPr/>
        <a:lstStyle/>
        <a:p>
          <a:endParaRPr lang="en-US"/>
        </a:p>
      </dgm:t>
    </dgm:pt>
    <dgm:pt modelId="{19855790-FE6F-43D1-8031-37CECAF1440C}" type="sibTrans" cxnId="{763C4FFB-E4DB-424A-A213-A874346B090E}">
      <dgm:prSet/>
      <dgm:spPr/>
      <dgm:t>
        <a:bodyPr/>
        <a:lstStyle/>
        <a:p>
          <a:endParaRPr lang="en-US"/>
        </a:p>
      </dgm:t>
    </dgm:pt>
    <dgm:pt modelId="{2A6A10B2-45C6-416B-A9CA-34FDFE7EE5FA}">
      <dgm:prSet/>
      <dgm:spPr/>
      <dgm:t>
        <a:bodyPr/>
        <a:lstStyle/>
        <a:p>
          <a:r>
            <a:rPr lang="en-GB"/>
            <a:t>Transparency</a:t>
          </a:r>
          <a:endParaRPr lang="en-US"/>
        </a:p>
      </dgm:t>
    </dgm:pt>
    <dgm:pt modelId="{0710FD6B-1DE1-4069-80C1-07F2A198D17C}" type="parTrans" cxnId="{F690F4E5-A82C-4B1F-A5EE-A3D64B183E75}">
      <dgm:prSet/>
      <dgm:spPr/>
      <dgm:t>
        <a:bodyPr/>
        <a:lstStyle/>
        <a:p>
          <a:endParaRPr lang="en-US"/>
        </a:p>
      </dgm:t>
    </dgm:pt>
    <dgm:pt modelId="{6B38F3D1-5EDC-421B-A83F-BD58A9189E92}" type="sibTrans" cxnId="{F690F4E5-A82C-4B1F-A5EE-A3D64B183E75}">
      <dgm:prSet/>
      <dgm:spPr/>
      <dgm:t>
        <a:bodyPr/>
        <a:lstStyle/>
        <a:p>
          <a:endParaRPr lang="en-US"/>
        </a:p>
      </dgm:t>
    </dgm:pt>
    <dgm:pt modelId="{2A2D2591-7F75-4506-ADC8-D7B06329868F}" type="pres">
      <dgm:prSet presAssocID="{1322E73C-76F5-4DCE-851F-B7642C241FC9}" presName="root" presStyleCnt="0">
        <dgm:presLayoutVars>
          <dgm:dir/>
          <dgm:resizeHandles val="exact"/>
        </dgm:presLayoutVars>
      </dgm:prSet>
      <dgm:spPr/>
    </dgm:pt>
    <dgm:pt modelId="{C21CF3A8-6FD0-435F-A54A-5561E0B51FF9}" type="pres">
      <dgm:prSet presAssocID="{77C73B4E-7053-4BFB-A24A-B4D0D45EE377}" presName="compNode" presStyleCnt="0"/>
      <dgm:spPr/>
    </dgm:pt>
    <dgm:pt modelId="{84EC8DC1-A632-4D85-8C6E-7C47F233EB98}" type="pres">
      <dgm:prSet presAssocID="{77C73B4E-7053-4BFB-A24A-B4D0D45EE377}" presName="bgRect" presStyleLbl="bgShp" presStyleIdx="0" presStyleCnt="3"/>
      <dgm:spPr/>
    </dgm:pt>
    <dgm:pt modelId="{F2957942-38A8-43A3-8290-9058FBC512CD}" type="pres">
      <dgm:prSet presAssocID="{77C73B4E-7053-4BFB-A24A-B4D0D45EE3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FF043808-DECC-46C2-8D73-170E758BB29B}" type="pres">
      <dgm:prSet presAssocID="{77C73B4E-7053-4BFB-A24A-B4D0D45EE377}" presName="spaceRect" presStyleCnt="0"/>
      <dgm:spPr/>
    </dgm:pt>
    <dgm:pt modelId="{1B6236D3-6F52-45ED-BF5C-5ED060446D8D}" type="pres">
      <dgm:prSet presAssocID="{77C73B4E-7053-4BFB-A24A-B4D0D45EE377}" presName="parTx" presStyleLbl="revTx" presStyleIdx="0" presStyleCnt="5">
        <dgm:presLayoutVars>
          <dgm:chMax val="0"/>
          <dgm:chPref val="0"/>
        </dgm:presLayoutVars>
      </dgm:prSet>
      <dgm:spPr/>
    </dgm:pt>
    <dgm:pt modelId="{EF010279-4A42-4DB4-A4CA-9508E6282EC3}" type="pres">
      <dgm:prSet presAssocID="{1869E57E-3CF4-40C8-9279-7E9B579DCF47}" presName="sibTrans" presStyleCnt="0"/>
      <dgm:spPr/>
    </dgm:pt>
    <dgm:pt modelId="{C0C47F0F-DCB1-44E5-ADF5-D0BC460CABAD}" type="pres">
      <dgm:prSet presAssocID="{3D868F54-09D9-461C-81A9-72FFC5ED238B}" presName="compNode" presStyleCnt="0"/>
      <dgm:spPr/>
    </dgm:pt>
    <dgm:pt modelId="{24FF4FAD-8253-471F-A3EF-3CAC3CAF09B2}" type="pres">
      <dgm:prSet presAssocID="{3D868F54-09D9-461C-81A9-72FFC5ED238B}" presName="bgRect" presStyleLbl="bgShp" presStyleIdx="1" presStyleCnt="3"/>
      <dgm:spPr/>
    </dgm:pt>
    <dgm:pt modelId="{A084EE15-66C5-4E8E-918C-DC40B419089B}" type="pres">
      <dgm:prSet presAssocID="{3D868F54-09D9-461C-81A9-72FFC5ED23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F1EABAFD-1A03-460B-AC32-84AF3B866505}" type="pres">
      <dgm:prSet presAssocID="{3D868F54-09D9-461C-81A9-72FFC5ED238B}" presName="spaceRect" presStyleCnt="0"/>
      <dgm:spPr/>
    </dgm:pt>
    <dgm:pt modelId="{E7008F0B-B630-41DF-9E28-38B89748FBC2}" type="pres">
      <dgm:prSet presAssocID="{3D868F54-09D9-461C-81A9-72FFC5ED238B}" presName="parTx" presStyleLbl="revTx" presStyleIdx="1" presStyleCnt="5">
        <dgm:presLayoutVars>
          <dgm:chMax val="0"/>
          <dgm:chPref val="0"/>
        </dgm:presLayoutVars>
      </dgm:prSet>
      <dgm:spPr/>
    </dgm:pt>
    <dgm:pt modelId="{A3CF4292-59CA-42BB-A054-FBF9A471D22D}" type="pres">
      <dgm:prSet presAssocID="{3D868F54-09D9-461C-81A9-72FFC5ED238B}" presName="desTx" presStyleLbl="revTx" presStyleIdx="2" presStyleCnt="5">
        <dgm:presLayoutVars/>
      </dgm:prSet>
      <dgm:spPr/>
    </dgm:pt>
    <dgm:pt modelId="{7BE97FD2-4C1C-4933-A1B7-2AA14426BEBA}" type="pres">
      <dgm:prSet presAssocID="{1EF56BF5-068B-4A97-B69F-13FA083CC337}" presName="sibTrans" presStyleCnt="0"/>
      <dgm:spPr/>
    </dgm:pt>
    <dgm:pt modelId="{96E1FF9C-231A-4AF7-B4F6-72FEB9763077}" type="pres">
      <dgm:prSet presAssocID="{4096387E-CB4E-4FE3-92D7-9F2016C3191D}" presName="compNode" presStyleCnt="0"/>
      <dgm:spPr/>
    </dgm:pt>
    <dgm:pt modelId="{10159FF9-200E-4EBA-986B-DED045DF0623}" type="pres">
      <dgm:prSet presAssocID="{4096387E-CB4E-4FE3-92D7-9F2016C3191D}" presName="bgRect" presStyleLbl="bgShp" presStyleIdx="2" presStyleCnt="3"/>
      <dgm:spPr/>
    </dgm:pt>
    <dgm:pt modelId="{D3ECB68C-D039-4DDF-AAC2-98AD0AA09E0E}" type="pres">
      <dgm:prSet presAssocID="{4096387E-CB4E-4FE3-92D7-9F2016C319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3212DBC-D3CE-4313-870E-AA46FC7701FC}" type="pres">
      <dgm:prSet presAssocID="{4096387E-CB4E-4FE3-92D7-9F2016C3191D}" presName="spaceRect" presStyleCnt="0"/>
      <dgm:spPr/>
    </dgm:pt>
    <dgm:pt modelId="{C111134A-2737-4F62-908E-1BF9189DC528}" type="pres">
      <dgm:prSet presAssocID="{4096387E-CB4E-4FE3-92D7-9F2016C3191D}" presName="parTx" presStyleLbl="revTx" presStyleIdx="3" presStyleCnt="5">
        <dgm:presLayoutVars>
          <dgm:chMax val="0"/>
          <dgm:chPref val="0"/>
        </dgm:presLayoutVars>
      </dgm:prSet>
      <dgm:spPr/>
    </dgm:pt>
    <dgm:pt modelId="{FF4C05CB-57DA-483D-A44D-40847B15E90B}" type="pres">
      <dgm:prSet presAssocID="{4096387E-CB4E-4FE3-92D7-9F2016C3191D}" presName="desTx" presStyleLbl="revTx" presStyleIdx="4" presStyleCnt="5">
        <dgm:presLayoutVars/>
      </dgm:prSet>
      <dgm:spPr/>
    </dgm:pt>
  </dgm:ptLst>
  <dgm:cxnLst>
    <dgm:cxn modelId="{DDC0191A-BA8A-4CDA-9EB5-8B860281824E}" type="presOf" srcId="{77C73B4E-7053-4BFB-A24A-B4D0D45EE377}" destId="{1B6236D3-6F52-45ED-BF5C-5ED060446D8D}" srcOrd="0" destOrd="0" presId="urn:microsoft.com/office/officeart/2018/2/layout/IconVerticalSolidList"/>
    <dgm:cxn modelId="{7EB6E93B-6D6A-48EC-B792-834B5262A297}" type="presOf" srcId="{3D868F54-09D9-461C-81A9-72FFC5ED238B}" destId="{E7008F0B-B630-41DF-9E28-38B89748FBC2}" srcOrd="0" destOrd="0" presId="urn:microsoft.com/office/officeart/2018/2/layout/IconVerticalSolidList"/>
    <dgm:cxn modelId="{E09A6E40-DFD4-4812-A146-98A47DDEF66C}" type="presOf" srcId="{2EF4D7C5-DD01-4C1B-A537-0390ECFFB548}" destId="{A3CF4292-59CA-42BB-A054-FBF9A471D22D}" srcOrd="0" destOrd="0" presId="urn:microsoft.com/office/officeart/2018/2/layout/IconVerticalSolidList"/>
    <dgm:cxn modelId="{C141B65C-6A25-4700-8381-97B99527F8B4}" type="presOf" srcId="{7C048A14-F211-40C1-A7B8-8873693CD6DE}" destId="{FF4C05CB-57DA-483D-A44D-40847B15E90B}" srcOrd="0" destOrd="1" presId="urn:microsoft.com/office/officeart/2018/2/layout/IconVerticalSolidList"/>
    <dgm:cxn modelId="{50C6BF7A-501B-4A5D-A8B1-06FA9A361F0A}" type="presOf" srcId="{2A6A10B2-45C6-416B-A9CA-34FDFE7EE5FA}" destId="{FF4C05CB-57DA-483D-A44D-40847B15E90B}" srcOrd="0" destOrd="2" presId="urn:microsoft.com/office/officeart/2018/2/layout/IconVerticalSolidList"/>
    <dgm:cxn modelId="{DC0B6883-0A9E-41AD-BB5D-031CD1A9672A}" type="presOf" srcId="{773C8766-7E3A-4251-89C1-74D3B0E1C743}" destId="{FF4C05CB-57DA-483D-A44D-40847B15E90B}" srcOrd="0" destOrd="0" presId="urn:microsoft.com/office/officeart/2018/2/layout/IconVerticalSolidList"/>
    <dgm:cxn modelId="{88096F89-BB5F-437E-813F-9047643F8041}" srcId="{1322E73C-76F5-4DCE-851F-B7642C241FC9}" destId="{3D868F54-09D9-461C-81A9-72FFC5ED238B}" srcOrd="1" destOrd="0" parTransId="{C8997C10-44C5-4994-85AC-04A3599CC8B8}" sibTransId="{1EF56BF5-068B-4A97-B69F-13FA083CC337}"/>
    <dgm:cxn modelId="{35FFA291-8008-4BE0-AE31-AD888E77AD56}" srcId="{1322E73C-76F5-4DCE-851F-B7642C241FC9}" destId="{77C73B4E-7053-4BFB-A24A-B4D0D45EE377}" srcOrd="0" destOrd="0" parTransId="{4551D682-52E2-4C95-9056-8ABD257E8D4C}" sibTransId="{1869E57E-3CF4-40C8-9279-7E9B579DCF47}"/>
    <dgm:cxn modelId="{3E80E49E-78B0-4FBB-AC32-CFC30C9E90E3}" srcId="{4096387E-CB4E-4FE3-92D7-9F2016C3191D}" destId="{773C8766-7E3A-4251-89C1-74D3B0E1C743}" srcOrd="0" destOrd="0" parTransId="{CB85C378-EE6D-4FE3-8D42-3FBF4C8ECFD8}" sibTransId="{BCEEC263-FB20-4E96-A776-88C5C44A45D9}"/>
    <dgm:cxn modelId="{419132A3-9D81-4A1C-A964-7C6F77CA02E7}" srcId="{1322E73C-76F5-4DCE-851F-B7642C241FC9}" destId="{4096387E-CB4E-4FE3-92D7-9F2016C3191D}" srcOrd="2" destOrd="0" parTransId="{87944AE5-FB33-4474-BF78-CCCE43EB9689}" sibTransId="{000CFA2E-1193-4CAF-ADC8-99A1603792A9}"/>
    <dgm:cxn modelId="{5F56A9B2-DE75-4038-8CF6-C47A7454847C}" type="presOf" srcId="{1322E73C-76F5-4DCE-851F-B7642C241FC9}" destId="{2A2D2591-7F75-4506-ADC8-D7B06329868F}" srcOrd="0" destOrd="0" presId="urn:microsoft.com/office/officeart/2018/2/layout/IconVerticalSolidList"/>
    <dgm:cxn modelId="{6337FCDC-F044-450B-8BDE-046C2879EE42}" type="presOf" srcId="{4096387E-CB4E-4FE3-92D7-9F2016C3191D}" destId="{C111134A-2737-4F62-908E-1BF9189DC528}" srcOrd="0" destOrd="0" presId="urn:microsoft.com/office/officeart/2018/2/layout/IconVerticalSolidList"/>
    <dgm:cxn modelId="{F690F4E5-A82C-4B1F-A5EE-A3D64B183E75}" srcId="{4096387E-CB4E-4FE3-92D7-9F2016C3191D}" destId="{2A6A10B2-45C6-416B-A9CA-34FDFE7EE5FA}" srcOrd="2" destOrd="0" parTransId="{0710FD6B-1DE1-4069-80C1-07F2A198D17C}" sibTransId="{6B38F3D1-5EDC-421B-A83F-BD58A9189E92}"/>
    <dgm:cxn modelId="{3BF939F5-3465-4B00-9526-66105D78F9F1}" srcId="{3D868F54-09D9-461C-81A9-72FFC5ED238B}" destId="{2EF4D7C5-DD01-4C1B-A537-0390ECFFB548}" srcOrd="0" destOrd="0" parTransId="{8EC5A6A8-169E-4206-A1DC-E7C745ECAA68}" sibTransId="{E07140C3-CAD6-4438-917C-FD032AE1BCBC}"/>
    <dgm:cxn modelId="{763C4FFB-E4DB-424A-A213-A874346B090E}" srcId="{4096387E-CB4E-4FE3-92D7-9F2016C3191D}" destId="{7C048A14-F211-40C1-A7B8-8873693CD6DE}" srcOrd="1" destOrd="0" parTransId="{47685D8D-1F92-4C17-976A-012C1EE9C3E1}" sibTransId="{19855790-FE6F-43D1-8031-37CECAF1440C}"/>
    <dgm:cxn modelId="{DF563E28-AF01-4CEF-87C3-CE5A7739C582}" type="presParOf" srcId="{2A2D2591-7F75-4506-ADC8-D7B06329868F}" destId="{C21CF3A8-6FD0-435F-A54A-5561E0B51FF9}" srcOrd="0" destOrd="0" presId="urn:microsoft.com/office/officeart/2018/2/layout/IconVerticalSolidList"/>
    <dgm:cxn modelId="{47FFB57B-91A4-4B66-A8A3-38961AF87735}" type="presParOf" srcId="{C21CF3A8-6FD0-435F-A54A-5561E0B51FF9}" destId="{84EC8DC1-A632-4D85-8C6E-7C47F233EB98}" srcOrd="0" destOrd="0" presId="urn:microsoft.com/office/officeart/2018/2/layout/IconVerticalSolidList"/>
    <dgm:cxn modelId="{3040A137-1734-424B-8C2C-BED9BF282DA9}" type="presParOf" srcId="{C21CF3A8-6FD0-435F-A54A-5561E0B51FF9}" destId="{F2957942-38A8-43A3-8290-9058FBC512CD}" srcOrd="1" destOrd="0" presId="urn:microsoft.com/office/officeart/2018/2/layout/IconVerticalSolidList"/>
    <dgm:cxn modelId="{7E620729-4699-4A0A-91BB-841F689AAFDD}" type="presParOf" srcId="{C21CF3A8-6FD0-435F-A54A-5561E0B51FF9}" destId="{FF043808-DECC-46C2-8D73-170E758BB29B}" srcOrd="2" destOrd="0" presId="urn:microsoft.com/office/officeart/2018/2/layout/IconVerticalSolidList"/>
    <dgm:cxn modelId="{551BC8E3-6B01-4956-BA16-A1AE26117E24}" type="presParOf" srcId="{C21CF3A8-6FD0-435F-A54A-5561E0B51FF9}" destId="{1B6236D3-6F52-45ED-BF5C-5ED060446D8D}" srcOrd="3" destOrd="0" presId="urn:microsoft.com/office/officeart/2018/2/layout/IconVerticalSolidList"/>
    <dgm:cxn modelId="{E3884217-B601-413F-8B7D-F4BF609141AC}" type="presParOf" srcId="{2A2D2591-7F75-4506-ADC8-D7B06329868F}" destId="{EF010279-4A42-4DB4-A4CA-9508E6282EC3}" srcOrd="1" destOrd="0" presId="urn:microsoft.com/office/officeart/2018/2/layout/IconVerticalSolidList"/>
    <dgm:cxn modelId="{EF17ED84-A2B0-4285-AB99-241732BD036D}" type="presParOf" srcId="{2A2D2591-7F75-4506-ADC8-D7B06329868F}" destId="{C0C47F0F-DCB1-44E5-ADF5-D0BC460CABAD}" srcOrd="2" destOrd="0" presId="urn:microsoft.com/office/officeart/2018/2/layout/IconVerticalSolidList"/>
    <dgm:cxn modelId="{CDE58F30-604E-4F4E-A4F5-A304725B2335}" type="presParOf" srcId="{C0C47F0F-DCB1-44E5-ADF5-D0BC460CABAD}" destId="{24FF4FAD-8253-471F-A3EF-3CAC3CAF09B2}" srcOrd="0" destOrd="0" presId="urn:microsoft.com/office/officeart/2018/2/layout/IconVerticalSolidList"/>
    <dgm:cxn modelId="{620EA79B-5992-4EAB-8532-A5975EBD88E2}" type="presParOf" srcId="{C0C47F0F-DCB1-44E5-ADF5-D0BC460CABAD}" destId="{A084EE15-66C5-4E8E-918C-DC40B419089B}" srcOrd="1" destOrd="0" presId="urn:microsoft.com/office/officeart/2018/2/layout/IconVerticalSolidList"/>
    <dgm:cxn modelId="{0E1F4903-886E-4B0F-A3EA-7E6E0BAC075A}" type="presParOf" srcId="{C0C47F0F-DCB1-44E5-ADF5-D0BC460CABAD}" destId="{F1EABAFD-1A03-460B-AC32-84AF3B866505}" srcOrd="2" destOrd="0" presId="urn:microsoft.com/office/officeart/2018/2/layout/IconVerticalSolidList"/>
    <dgm:cxn modelId="{5D0E92F3-822C-42E2-BE4D-394057CA166C}" type="presParOf" srcId="{C0C47F0F-DCB1-44E5-ADF5-D0BC460CABAD}" destId="{E7008F0B-B630-41DF-9E28-38B89748FBC2}" srcOrd="3" destOrd="0" presId="urn:microsoft.com/office/officeart/2018/2/layout/IconVerticalSolidList"/>
    <dgm:cxn modelId="{C2B7269E-2464-4022-87BE-317544A709A9}" type="presParOf" srcId="{C0C47F0F-DCB1-44E5-ADF5-D0BC460CABAD}" destId="{A3CF4292-59CA-42BB-A054-FBF9A471D22D}" srcOrd="4" destOrd="0" presId="urn:microsoft.com/office/officeart/2018/2/layout/IconVerticalSolidList"/>
    <dgm:cxn modelId="{5620B1F0-05F6-4E6D-9EF7-A59EC77E8497}" type="presParOf" srcId="{2A2D2591-7F75-4506-ADC8-D7B06329868F}" destId="{7BE97FD2-4C1C-4933-A1B7-2AA14426BEBA}" srcOrd="3" destOrd="0" presId="urn:microsoft.com/office/officeart/2018/2/layout/IconVerticalSolidList"/>
    <dgm:cxn modelId="{D62A1698-C5E1-494D-BC5C-9864FEABD3BE}" type="presParOf" srcId="{2A2D2591-7F75-4506-ADC8-D7B06329868F}" destId="{96E1FF9C-231A-4AF7-B4F6-72FEB9763077}" srcOrd="4" destOrd="0" presId="urn:microsoft.com/office/officeart/2018/2/layout/IconVerticalSolidList"/>
    <dgm:cxn modelId="{5A5CA417-AF07-4C19-83D4-C8C115ABB0F7}" type="presParOf" srcId="{96E1FF9C-231A-4AF7-B4F6-72FEB9763077}" destId="{10159FF9-200E-4EBA-986B-DED045DF0623}" srcOrd="0" destOrd="0" presId="urn:microsoft.com/office/officeart/2018/2/layout/IconVerticalSolidList"/>
    <dgm:cxn modelId="{5DF923EF-9462-430F-B8DA-3C05BF4C9FBD}" type="presParOf" srcId="{96E1FF9C-231A-4AF7-B4F6-72FEB9763077}" destId="{D3ECB68C-D039-4DDF-AAC2-98AD0AA09E0E}" srcOrd="1" destOrd="0" presId="urn:microsoft.com/office/officeart/2018/2/layout/IconVerticalSolidList"/>
    <dgm:cxn modelId="{DC05F136-35F7-4B12-9AED-13B96E80FCFB}" type="presParOf" srcId="{96E1FF9C-231A-4AF7-B4F6-72FEB9763077}" destId="{73212DBC-D3CE-4313-870E-AA46FC7701FC}" srcOrd="2" destOrd="0" presId="urn:microsoft.com/office/officeart/2018/2/layout/IconVerticalSolidList"/>
    <dgm:cxn modelId="{394CBCA1-E5F7-4129-B803-91B17704CD91}" type="presParOf" srcId="{96E1FF9C-231A-4AF7-B4F6-72FEB9763077}" destId="{C111134A-2737-4F62-908E-1BF9189DC528}" srcOrd="3" destOrd="0" presId="urn:microsoft.com/office/officeart/2018/2/layout/IconVerticalSolidList"/>
    <dgm:cxn modelId="{8BDD1C59-6645-4305-9A96-9A3D3D1DFCBC}" type="presParOf" srcId="{96E1FF9C-231A-4AF7-B4F6-72FEB9763077}" destId="{FF4C05CB-57DA-483D-A44D-40847B15E90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D8845-E479-4F99-8D0E-F092C49978DC}">
      <dsp:nvSpPr>
        <dsp:cNvPr id="0" name=""/>
        <dsp:cNvSpPr/>
      </dsp:nvSpPr>
      <dsp:spPr>
        <a:xfrm>
          <a:off x="0" y="0"/>
          <a:ext cx="11347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B7BC7-8D83-477A-97D1-7C41B7F4A75A}">
      <dsp:nvSpPr>
        <dsp:cNvPr id="0" name=""/>
        <dsp:cNvSpPr/>
      </dsp:nvSpPr>
      <dsp:spPr>
        <a:xfrm>
          <a:off x="0" y="0"/>
          <a:ext cx="11347200" cy="98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da-DK" sz="2500" kern="1200"/>
            <a:t>Trial design influence parameters </a:t>
          </a:r>
          <a:br>
            <a:rPr lang="da-DK" sz="2500" kern="1200"/>
          </a:br>
          <a:r>
            <a:rPr lang="da-DK" sz="2500" kern="1200"/>
            <a:t>(inclusion/exclusion criteria, duration of treatment, comparators)</a:t>
          </a:r>
          <a:endParaRPr lang="en-US" sz="2500" kern="1200"/>
        </a:p>
      </dsp:txBody>
      <dsp:txXfrm>
        <a:off x="0" y="0"/>
        <a:ext cx="11347200" cy="985263"/>
      </dsp:txXfrm>
    </dsp:sp>
    <dsp:sp modelId="{99203154-D56C-456D-A239-D83AB232194A}">
      <dsp:nvSpPr>
        <dsp:cNvPr id="0" name=""/>
        <dsp:cNvSpPr/>
      </dsp:nvSpPr>
      <dsp:spPr>
        <a:xfrm>
          <a:off x="0" y="985262"/>
          <a:ext cx="11347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573A9-8C2B-45F5-960A-90FCB3B59421}">
      <dsp:nvSpPr>
        <dsp:cNvPr id="0" name=""/>
        <dsp:cNvSpPr/>
      </dsp:nvSpPr>
      <dsp:spPr>
        <a:xfrm>
          <a:off x="0" y="985263"/>
          <a:ext cx="11347200" cy="98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da-DK" sz="2500" kern="1200"/>
            <a:t>Expected effects and variation</a:t>
          </a:r>
          <a:endParaRPr lang="en-US" sz="2500" kern="1200"/>
        </a:p>
      </dsp:txBody>
      <dsp:txXfrm>
        <a:off x="0" y="985263"/>
        <a:ext cx="11347200" cy="985263"/>
      </dsp:txXfrm>
    </dsp:sp>
    <dsp:sp modelId="{B8743083-6048-4147-9BD7-99A449C0C305}">
      <dsp:nvSpPr>
        <dsp:cNvPr id="0" name=""/>
        <dsp:cNvSpPr/>
      </dsp:nvSpPr>
      <dsp:spPr>
        <a:xfrm>
          <a:off x="0" y="1970525"/>
          <a:ext cx="11347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7BCA4-4F80-4C83-AD34-97BF0B5BC306}">
      <dsp:nvSpPr>
        <dsp:cNvPr id="0" name=""/>
        <dsp:cNvSpPr/>
      </dsp:nvSpPr>
      <dsp:spPr>
        <a:xfrm>
          <a:off x="0" y="1970526"/>
          <a:ext cx="11347200" cy="98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da-DK" sz="2500" kern="1200"/>
            <a:t>Hypotheses and multiplicity considerations</a:t>
          </a:r>
          <a:endParaRPr lang="en-US" sz="2500" kern="1200"/>
        </a:p>
      </dsp:txBody>
      <dsp:txXfrm>
        <a:off x="0" y="1970526"/>
        <a:ext cx="11347200" cy="985263"/>
      </dsp:txXfrm>
    </dsp:sp>
    <dsp:sp modelId="{351650F7-DA53-4A80-B383-0E6AF16BAF8F}">
      <dsp:nvSpPr>
        <dsp:cNvPr id="0" name=""/>
        <dsp:cNvSpPr/>
      </dsp:nvSpPr>
      <dsp:spPr>
        <a:xfrm>
          <a:off x="0" y="2955789"/>
          <a:ext cx="11347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23473-AB2E-4A47-AAD2-3D54257BBF1D}">
      <dsp:nvSpPr>
        <dsp:cNvPr id="0" name=""/>
        <dsp:cNvSpPr/>
      </dsp:nvSpPr>
      <dsp:spPr>
        <a:xfrm>
          <a:off x="0" y="2955789"/>
          <a:ext cx="11347200" cy="98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da-DK" sz="2500" kern="1200"/>
            <a:t>Expected patterns and handling of missing data</a:t>
          </a:r>
          <a:endParaRPr lang="en-US" sz="2500" kern="1200"/>
        </a:p>
      </dsp:txBody>
      <dsp:txXfrm>
        <a:off x="0" y="2955789"/>
        <a:ext cx="11347200" cy="985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8DC1-A632-4D85-8C6E-7C47F233EB98}">
      <dsp:nvSpPr>
        <dsp:cNvPr id="0" name=""/>
        <dsp:cNvSpPr/>
      </dsp:nvSpPr>
      <dsp:spPr>
        <a:xfrm>
          <a:off x="0" y="569"/>
          <a:ext cx="10896001" cy="13316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57942-38A8-43A3-8290-9058FBC512CD}">
      <dsp:nvSpPr>
        <dsp:cNvPr id="0" name=""/>
        <dsp:cNvSpPr/>
      </dsp:nvSpPr>
      <dsp:spPr>
        <a:xfrm>
          <a:off x="402831" y="300195"/>
          <a:ext cx="732421" cy="732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236D3-6F52-45ED-BF5C-5ED060446D8D}">
      <dsp:nvSpPr>
        <dsp:cNvPr id="0" name=""/>
        <dsp:cNvSpPr/>
      </dsp:nvSpPr>
      <dsp:spPr>
        <a:xfrm>
          <a:off x="1538084" y="569"/>
          <a:ext cx="9357916" cy="133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36" tIns="140936" rIns="140936" bIns="140936" numCol="1" spcCol="1270" anchor="ctr" anchorCtr="0">
          <a:noAutofit/>
        </a:bodyPr>
        <a:lstStyle/>
        <a:p>
          <a:pPr marL="0" lvl="0" indent="0" algn="l" defTabSz="977900">
            <a:lnSpc>
              <a:spcPct val="90000"/>
            </a:lnSpc>
            <a:spcBef>
              <a:spcPct val="0"/>
            </a:spcBef>
            <a:spcAft>
              <a:spcPct val="35000"/>
            </a:spcAft>
            <a:buNone/>
          </a:pPr>
          <a:r>
            <a:rPr lang="da-DK" sz="2200" kern="1200"/>
            <a:t>Access control</a:t>
          </a:r>
          <a:br>
            <a:rPr lang="da-DK" sz="2200" kern="1200"/>
          </a:br>
          <a:r>
            <a:rPr lang="da-DK" sz="2200" kern="1200"/>
            <a:t>only statistician and selected stakeholders have access to study sample size</a:t>
          </a:r>
          <a:endParaRPr lang="en-US" sz="2200" kern="1200"/>
        </a:p>
      </dsp:txBody>
      <dsp:txXfrm>
        <a:off x="1538084" y="569"/>
        <a:ext cx="9357916" cy="1331674"/>
      </dsp:txXfrm>
    </dsp:sp>
    <dsp:sp modelId="{24FF4FAD-8253-471F-A3EF-3CAC3CAF09B2}">
      <dsp:nvSpPr>
        <dsp:cNvPr id="0" name=""/>
        <dsp:cNvSpPr/>
      </dsp:nvSpPr>
      <dsp:spPr>
        <a:xfrm>
          <a:off x="0" y="1665162"/>
          <a:ext cx="10896001" cy="13316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4EE15-66C5-4E8E-918C-DC40B419089B}">
      <dsp:nvSpPr>
        <dsp:cNvPr id="0" name=""/>
        <dsp:cNvSpPr/>
      </dsp:nvSpPr>
      <dsp:spPr>
        <a:xfrm>
          <a:off x="402831" y="1964789"/>
          <a:ext cx="732421" cy="732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08F0B-B630-41DF-9E28-38B89748FBC2}">
      <dsp:nvSpPr>
        <dsp:cNvPr id="0" name=""/>
        <dsp:cNvSpPr/>
      </dsp:nvSpPr>
      <dsp:spPr>
        <a:xfrm>
          <a:off x="1538084" y="1665162"/>
          <a:ext cx="4903200" cy="133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36" tIns="140936" rIns="140936" bIns="140936" numCol="1" spcCol="1270" anchor="ctr" anchorCtr="0">
          <a:noAutofit/>
        </a:bodyPr>
        <a:lstStyle/>
        <a:p>
          <a:pPr marL="0" lvl="0" indent="0" algn="l" defTabSz="977900">
            <a:lnSpc>
              <a:spcPct val="90000"/>
            </a:lnSpc>
            <a:spcBef>
              <a:spcPct val="0"/>
            </a:spcBef>
            <a:spcAft>
              <a:spcPct val="35000"/>
            </a:spcAft>
            <a:buNone/>
          </a:pPr>
          <a:r>
            <a:rPr lang="da-DK" sz="2200" kern="1200"/>
            <a:t>Ability to create several scenarios to be compared</a:t>
          </a:r>
          <a:endParaRPr lang="en-US" sz="2200" kern="1200"/>
        </a:p>
      </dsp:txBody>
      <dsp:txXfrm>
        <a:off x="1538084" y="1665162"/>
        <a:ext cx="4903200" cy="1331674"/>
      </dsp:txXfrm>
    </dsp:sp>
    <dsp:sp modelId="{A3CF4292-59CA-42BB-A054-FBF9A471D22D}">
      <dsp:nvSpPr>
        <dsp:cNvPr id="0" name=""/>
        <dsp:cNvSpPr/>
      </dsp:nvSpPr>
      <dsp:spPr>
        <a:xfrm>
          <a:off x="6441284" y="1665162"/>
          <a:ext cx="4454716" cy="133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36" tIns="140936" rIns="140936" bIns="140936" numCol="1" spcCol="1270" anchor="ctr" anchorCtr="0">
          <a:noAutofit/>
        </a:bodyPr>
        <a:lstStyle/>
        <a:p>
          <a:pPr marL="0" lvl="0" indent="0" algn="l" defTabSz="755650">
            <a:lnSpc>
              <a:spcPct val="90000"/>
            </a:lnSpc>
            <a:spcBef>
              <a:spcPct val="0"/>
            </a:spcBef>
            <a:spcAft>
              <a:spcPct val="35000"/>
            </a:spcAft>
            <a:buNone/>
          </a:pPr>
          <a:r>
            <a:rPr lang="da-DK" sz="1700" kern="1200"/>
            <a:t>Dynamic visualisation</a:t>
          </a:r>
          <a:endParaRPr lang="en-US" sz="1700" kern="1200"/>
        </a:p>
      </dsp:txBody>
      <dsp:txXfrm>
        <a:off x="6441284" y="1665162"/>
        <a:ext cx="4454716" cy="1331674"/>
      </dsp:txXfrm>
    </dsp:sp>
    <dsp:sp modelId="{10159FF9-200E-4EBA-986B-DED045DF0623}">
      <dsp:nvSpPr>
        <dsp:cNvPr id="0" name=""/>
        <dsp:cNvSpPr/>
      </dsp:nvSpPr>
      <dsp:spPr>
        <a:xfrm>
          <a:off x="0" y="3329756"/>
          <a:ext cx="10896001" cy="13316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CB68C-D039-4DDF-AAC2-98AD0AA09E0E}">
      <dsp:nvSpPr>
        <dsp:cNvPr id="0" name=""/>
        <dsp:cNvSpPr/>
      </dsp:nvSpPr>
      <dsp:spPr>
        <a:xfrm>
          <a:off x="402831" y="3629382"/>
          <a:ext cx="732421" cy="732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11134A-2737-4F62-908E-1BF9189DC528}">
      <dsp:nvSpPr>
        <dsp:cNvPr id="0" name=""/>
        <dsp:cNvSpPr/>
      </dsp:nvSpPr>
      <dsp:spPr>
        <a:xfrm>
          <a:off x="1538084" y="3329756"/>
          <a:ext cx="4903200" cy="133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36" tIns="140936" rIns="140936" bIns="140936" numCol="1" spcCol="1270" anchor="ctr" anchorCtr="0">
          <a:noAutofit/>
        </a:bodyPr>
        <a:lstStyle/>
        <a:p>
          <a:pPr marL="0" lvl="0" indent="0" algn="l" defTabSz="977900">
            <a:lnSpc>
              <a:spcPct val="90000"/>
            </a:lnSpc>
            <a:spcBef>
              <a:spcPct val="0"/>
            </a:spcBef>
            <a:spcAft>
              <a:spcPct val="35000"/>
            </a:spcAft>
            <a:buNone/>
          </a:pPr>
          <a:r>
            <a:rPr lang="da-DK" sz="2200" kern="1200"/>
            <a:t>Autogeneration of documentation</a:t>
          </a:r>
          <a:endParaRPr lang="en-US" sz="2200" kern="1200"/>
        </a:p>
      </dsp:txBody>
      <dsp:txXfrm>
        <a:off x="1538084" y="3329756"/>
        <a:ext cx="4903200" cy="1331674"/>
      </dsp:txXfrm>
    </dsp:sp>
    <dsp:sp modelId="{FF4C05CB-57DA-483D-A44D-40847B15E90B}">
      <dsp:nvSpPr>
        <dsp:cNvPr id="0" name=""/>
        <dsp:cNvSpPr/>
      </dsp:nvSpPr>
      <dsp:spPr>
        <a:xfrm>
          <a:off x="6441284" y="3329756"/>
          <a:ext cx="4454716" cy="133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36" tIns="140936" rIns="140936" bIns="140936" numCol="1" spcCol="1270" anchor="ctr" anchorCtr="0">
          <a:noAutofit/>
        </a:bodyPr>
        <a:lstStyle/>
        <a:p>
          <a:pPr marL="0" lvl="0" indent="0" algn="l" defTabSz="755650">
            <a:lnSpc>
              <a:spcPct val="90000"/>
            </a:lnSpc>
            <a:spcBef>
              <a:spcPct val="0"/>
            </a:spcBef>
            <a:spcAft>
              <a:spcPct val="35000"/>
            </a:spcAft>
            <a:buNone/>
          </a:pPr>
          <a:r>
            <a:rPr lang="en-GB" sz="1700" kern="1200"/>
            <a:t>Reproducability</a:t>
          </a:r>
          <a:endParaRPr lang="en-US" sz="1700" kern="1200"/>
        </a:p>
        <a:p>
          <a:pPr marL="0" lvl="0" indent="0" algn="l" defTabSz="755650">
            <a:lnSpc>
              <a:spcPct val="90000"/>
            </a:lnSpc>
            <a:spcBef>
              <a:spcPct val="0"/>
            </a:spcBef>
            <a:spcAft>
              <a:spcPct val="35000"/>
            </a:spcAft>
            <a:buNone/>
          </a:pPr>
          <a:r>
            <a:rPr lang="en-GB" sz="1700" kern="1200"/>
            <a:t>Traceability</a:t>
          </a:r>
          <a:endParaRPr lang="en-US" sz="1700" kern="1200"/>
        </a:p>
        <a:p>
          <a:pPr marL="0" lvl="0" indent="0" algn="l" defTabSz="755650">
            <a:lnSpc>
              <a:spcPct val="90000"/>
            </a:lnSpc>
            <a:spcBef>
              <a:spcPct val="0"/>
            </a:spcBef>
            <a:spcAft>
              <a:spcPct val="35000"/>
            </a:spcAft>
            <a:buNone/>
          </a:pPr>
          <a:r>
            <a:rPr lang="en-GB" sz="1700" kern="1200"/>
            <a:t>Transparency</a:t>
          </a:r>
          <a:endParaRPr lang="en-US" sz="1700" kern="1200"/>
        </a:p>
      </dsp:txBody>
      <dsp:txXfrm>
        <a:off x="6441284" y="3329756"/>
        <a:ext cx="4454716" cy="13316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18/06/2021</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18/06/2021</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dirty="0"/>
              <a:t>My name is Claus Dethlefsen, and I work at the Danish pharmaceutical company, Novo Nordisk. On behalf of this group of developers, I will present a tool for communicating, determining and documenting sample size in clinical trials.</a:t>
            </a:r>
            <a:r>
              <a:rPr lang="en-GB" dirty="0"/>
              <a:t> We call the shiny app </a:t>
            </a:r>
            <a:r>
              <a:rPr lang="en-GB" dirty="0" err="1"/>
              <a:t>NNSampleSize</a:t>
            </a:r>
            <a:r>
              <a:rPr lang="en-GB" dirty="0"/>
              <a:t>.</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a:pPr/>
              <a:t>1</a:t>
            </a:fld>
            <a:endParaRPr lang="en-GB" dirty="0"/>
          </a:p>
        </p:txBody>
      </p:sp>
    </p:spTree>
    <p:extLst>
      <p:ext uri="{BB962C8B-B14F-4D97-AF65-F5344CB8AC3E}">
        <p14:creationId xmlns:p14="http://schemas.microsoft.com/office/powerpoint/2010/main" val="695442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Another example is a parallel group design with two endpoints to be tested using a hierarchial testing procedure that preseves the type 1 error to 5%.</a:t>
            </a:r>
          </a:p>
          <a:p>
            <a:endParaRPr lang="da-DK" dirty="0"/>
          </a:p>
          <a:p>
            <a:r>
              <a:rPr lang="da-DK" dirty="0"/>
              <a:t>It is possible to change parameters and immidiately see how it changes the number of subjects to be screened and randomised. Also the power for achieving superiority in both endpoints and the power for the primary endpoint is shown.</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10</a:t>
            </a:fld>
            <a:endParaRPr lang="en-GB" dirty="0"/>
          </a:p>
        </p:txBody>
      </p:sp>
    </p:spTree>
    <p:extLst>
      <p:ext uri="{BB962C8B-B14F-4D97-AF65-F5344CB8AC3E}">
        <p14:creationId xmlns:p14="http://schemas.microsoft.com/office/powerpoint/2010/main" val="328762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Thank you for your attention. The source code for our prototype app is available on GitHub.</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11</a:t>
            </a:fld>
            <a:endParaRPr lang="en-GB" dirty="0"/>
          </a:p>
        </p:txBody>
      </p:sp>
    </p:spTree>
    <p:extLst>
      <p:ext uri="{BB962C8B-B14F-4D97-AF65-F5344CB8AC3E}">
        <p14:creationId xmlns:p14="http://schemas.microsoft.com/office/powerpoint/2010/main" val="770903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dirty="0"/>
              <a:t>Please note my disclaimer, that Views and opinions expressed are those of the speaker and not necessarily Novo Nordisk.</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dirty="0"/>
          </a:p>
        </p:txBody>
      </p:sp>
    </p:spTree>
    <p:extLst>
      <p:ext uri="{BB962C8B-B14F-4D97-AF65-F5344CB8AC3E}">
        <p14:creationId xmlns:p14="http://schemas.microsoft.com/office/powerpoint/2010/main" val="54129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Determining a clinical study sample size is an iterative process. A medic comes to the statistician with a suggestion for trial design and would like us to compute the necessary number of subjects to include in order to show the assumed effects. We get back to the medic which </a:t>
            </a:r>
            <a:r>
              <a:rPr lang="en-US" b="0" dirty="0" err="1"/>
              <a:t>agains</a:t>
            </a:r>
            <a:r>
              <a:rPr lang="en-US" b="0" dirty="0"/>
              <a:t> comes with new assumptions and calculations will start over again.</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dirty="0"/>
          </a:p>
        </p:txBody>
      </p:sp>
    </p:spTree>
    <p:extLst>
      <p:ext uri="{BB962C8B-B14F-4D97-AF65-F5344CB8AC3E}">
        <p14:creationId xmlns:p14="http://schemas.microsoft.com/office/powerpoint/2010/main" val="203231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why is it important?</a:t>
            </a:r>
          </a:p>
          <a:p>
            <a:endParaRPr lang="da-DK" dirty="0"/>
          </a:p>
          <a:p>
            <a:r>
              <a:rPr lang="da-DK" dirty="0"/>
              <a:t>On the one hand, regulators demand statistical significans to have claims in the label. This speaks to having ‘enough’ subjects in the trial. </a:t>
            </a:r>
          </a:p>
          <a:p>
            <a:endParaRPr lang="da-DK" dirty="0"/>
          </a:p>
          <a:p>
            <a:r>
              <a:rPr lang="da-DK" dirty="0"/>
              <a:t>On the other hand, it is costly in terms of time and money to include too many subjects.</a:t>
            </a:r>
          </a:p>
          <a:p>
            <a:endParaRPr lang="da-DK" dirty="0"/>
          </a:p>
          <a:p>
            <a:r>
              <a:rPr lang="da-DK" dirty="0"/>
              <a:t>We also need to strike a balance regarding ethics. It is un-ethical to expose more than needed – the experimental drug may have unwanted side-effects. But it is also un-ethical if we do not have enough subjects in the trial to determine a clinical relevant effect size.</a:t>
            </a:r>
          </a:p>
          <a:p>
            <a:endParaRPr lang="da-DK" dirty="0"/>
          </a:p>
          <a:p>
            <a:r>
              <a:rPr lang="da-DK" dirty="0"/>
              <a:t>Finally, we want a sufficient chance for detecting a clinical relevant effect size.</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dirty="0"/>
          </a:p>
        </p:txBody>
      </p:sp>
    </p:spTree>
    <p:extLst>
      <p:ext uri="{BB962C8B-B14F-4D97-AF65-F5344CB8AC3E}">
        <p14:creationId xmlns:p14="http://schemas.microsoft.com/office/powerpoint/2010/main" val="14952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In principle, it is fairly easy to determine the sample size</a:t>
            </a:r>
          </a:p>
          <a:p>
            <a:endParaRPr lang="da-DK" dirty="0"/>
          </a:p>
          <a:p>
            <a:r>
              <a:rPr lang="da-DK" dirty="0"/>
              <a:t>Here is a call to the function power.t.test with a given set of parameters.</a:t>
            </a:r>
          </a:p>
          <a:p>
            <a:endParaRPr lang="da-DK" dirty="0"/>
          </a:p>
          <a:p>
            <a:r>
              <a:rPr lang="da-DK" dirty="0"/>
              <a:t>In this case with a treatment effect of 1, a standard deviation of 1.2 and a power of 90%, we would need 32 subjects in each of the two groups we compare.</a:t>
            </a:r>
          </a:p>
          <a:p>
            <a:endParaRPr lang="da-DK" dirty="0"/>
          </a:p>
          <a:p>
            <a:r>
              <a:rPr lang="da-DK" dirty="0"/>
              <a:t>Here we have a significance level of 5%, which is the probability of making a Type 1 error</a:t>
            </a:r>
          </a:p>
          <a:p>
            <a:endParaRPr lang="da-DK" dirty="0"/>
          </a:p>
          <a:p>
            <a:pPr>
              <a:buNone/>
            </a:pPr>
            <a:r>
              <a:rPr lang="da-DK" dirty="0"/>
              <a:t>One minus the power is the probability of making a Type 2 error.</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dirty="0"/>
          </a:p>
        </p:txBody>
      </p:sp>
    </p:spTree>
    <p:extLst>
      <p:ext uri="{BB962C8B-B14F-4D97-AF65-F5344CB8AC3E}">
        <p14:creationId xmlns:p14="http://schemas.microsoft.com/office/powerpoint/2010/main" val="216311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Here are two examples of trial designs. To the left is a parallel group design which may terminate either driven by events, or after a certain duration of treatment.</a:t>
            </a:r>
          </a:p>
          <a:p>
            <a:endParaRPr lang="da-DK" dirty="0"/>
          </a:p>
          <a:p>
            <a:r>
              <a:rPr lang="da-DK" dirty="0"/>
              <a:t>On the right-hand side is a cross-over design, where subjects are randomised into one of two possible sequences of treatments.</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dirty="0"/>
          </a:p>
        </p:txBody>
      </p:sp>
    </p:spTree>
    <p:extLst>
      <p:ext uri="{BB962C8B-B14F-4D97-AF65-F5344CB8AC3E}">
        <p14:creationId xmlns:p14="http://schemas.microsoft.com/office/powerpoint/2010/main" val="301361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In reality, it gets complicated; potentially leading to many iterations in the process</a:t>
            </a:r>
          </a:p>
          <a:p>
            <a:endParaRPr lang="da-DK" dirty="0"/>
          </a:p>
          <a:p>
            <a:r>
              <a:rPr lang="da-DK" dirty="0"/>
              <a:t>There are many trial design parameters that influence the determination of sample size. This may be inclusion/exclusion criteria (more ill patients may have higher efficacy), the duration of treatment, choice of either placebo or an active treatment comparator.</a:t>
            </a:r>
          </a:p>
          <a:p>
            <a:endParaRPr lang="da-DK" dirty="0"/>
          </a:p>
          <a:p>
            <a:r>
              <a:rPr lang="da-DK" dirty="0"/>
              <a:t>The expected effects and variation of the endpoint</a:t>
            </a:r>
          </a:p>
          <a:p>
            <a:endParaRPr lang="da-DK" dirty="0"/>
          </a:p>
          <a:p>
            <a:r>
              <a:rPr lang="da-DK" dirty="0"/>
              <a:t>Hypotheses and how to adjust for multiplicity (that is, controlling the type 1 error although multiple tests are reported)</a:t>
            </a:r>
          </a:p>
          <a:p>
            <a:endParaRPr lang="da-DK" dirty="0"/>
          </a:p>
          <a:p>
            <a:r>
              <a:rPr lang="da-DK" dirty="0"/>
              <a:t>The amount and reason for missing data</a:t>
            </a:r>
          </a:p>
          <a:p>
            <a:endParaRPr lang="da-DK" dirty="0"/>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dirty="0"/>
          </a:p>
        </p:txBody>
      </p:sp>
    </p:spTree>
    <p:extLst>
      <p:ext uri="{BB962C8B-B14F-4D97-AF65-F5344CB8AC3E}">
        <p14:creationId xmlns:p14="http://schemas.microsoft.com/office/powerpoint/2010/main" val="246301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key features of the shiny app NNSampleSize is </a:t>
            </a:r>
          </a:p>
          <a:p>
            <a:endParaRPr lang="da-DK" dirty="0"/>
          </a:p>
          <a:p>
            <a:r>
              <a:rPr lang="da-DK" dirty="0"/>
              <a:t>* we want access control so that only selected stakeholders have access to the sample size. This may be confidential – also within the company</a:t>
            </a:r>
          </a:p>
          <a:p>
            <a:endParaRPr lang="da-DK" dirty="0"/>
          </a:p>
          <a:p>
            <a:r>
              <a:rPr lang="da-DK" dirty="0"/>
              <a:t>* we want the ability to use dynamic interactive visualisations and where it is possible to compare several scenarios</a:t>
            </a:r>
          </a:p>
          <a:p>
            <a:endParaRPr lang="da-DK" dirty="0"/>
          </a:p>
          <a:p>
            <a:r>
              <a:rPr lang="da-DK" dirty="0"/>
              <a:t>* and then we want to auto-generate documentation to ensure reproducability, traceability and transparency. And when assumptions change, it is easy to update the documentation.</a:t>
            </a:r>
          </a:p>
          <a:p>
            <a:endParaRPr lang="da-DK"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dirty="0"/>
          </a:p>
        </p:txBody>
      </p:sp>
    </p:spTree>
    <p:extLst>
      <p:ext uri="{BB962C8B-B14F-4D97-AF65-F5344CB8AC3E}">
        <p14:creationId xmlns:p14="http://schemas.microsoft.com/office/powerpoint/2010/main" val="86674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Here is a demonstration of a prototype of the shiny app NNSampleSize</a:t>
            </a:r>
          </a:p>
          <a:p>
            <a:endParaRPr lang="da-DK" dirty="0"/>
          </a:p>
          <a:p>
            <a:r>
              <a:rPr lang="da-DK" dirty="0"/>
              <a:t>In this example, it is an event-driven trial where we can adjust parameters on the left-hand side and immidiately see the results on the right-hand side. At the top you see the subjects needed to be randomised and the number of events needed.</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dirty="0"/>
          </a:p>
        </p:txBody>
      </p:sp>
    </p:spTree>
    <p:extLst>
      <p:ext uri="{BB962C8B-B14F-4D97-AF65-F5344CB8AC3E}">
        <p14:creationId xmlns:p14="http://schemas.microsoft.com/office/powerpoint/2010/main" val="4512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GB"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r>
              <a:rPr lang="en-GB"/>
              <a:t>useR 2021 - NNSampleSize</a:t>
            </a:r>
            <a:endParaRPr lang="en-GB"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GB"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
        <p:nvSpPr>
          <p:cNvPr id="3"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GB"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r>
              <a:rPr lang="en-US"/>
              <a:t>6-JUL-2021</a:t>
            </a:r>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r>
              <a:rPr lang="en-GB"/>
              <a:t>useR 2021 - NNSampleSize</a:t>
            </a:r>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6"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r>
              <a:rPr lang="en-US"/>
              <a:t>6-JUL-2021</a:t>
            </a:r>
            <a:endParaRPr lang="en-GB"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r>
              <a:rPr lang="en-GB"/>
              <a:t>useR 2021 - NNSampleSize</a:t>
            </a:r>
            <a:endParaRPr lang="en-GB"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r>
              <a:rPr lang="en-US"/>
              <a:t>6-JUL-2021</a:t>
            </a:r>
            <a:endParaRPr lang="en-GB"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r>
              <a:rPr lang="en-GB"/>
              <a:t>useR 2021 - NNSampleSize</a:t>
            </a:r>
            <a:endParaRPr lang="en-GB"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GB"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4E040E5F-17E7-4BD9-A89F-45152FDBA83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AD76CD6D-257F-451B-A84B-5F86799B060C}"/>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r>
              <a:rPr lang="en-US"/>
              <a:t>6-JUL-2021</a:t>
            </a:r>
            <a:endParaRPr lang="en-GB"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r>
              <a:rPr lang="en-GB"/>
              <a:t>useR 2021 - NNSampleSize</a:t>
            </a:r>
            <a:endParaRPr lang="en-GB"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GB"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r>
              <a:rPr lang="en-US"/>
              <a:t>6-JUL-2021</a:t>
            </a:r>
            <a:endParaRPr lang="en-GB"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r>
              <a:rPr lang="en-GB"/>
              <a:t>useR 2021 - NNSampleSize</a:t>
            </a:r>
            <a:endParaRPr lang="en-GB"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GB" smtClean="0"/>
              <a:pPr/>
              <a:t>‹#›</a:t>
            </a:fld>
            <a:endParaRPr lang="en-GB"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r>
              <a:rPr lang="en-US"/>
              <a:t>6-JUL-2021</a:t>
            </a:r>
            <a:endParaRPr lang="en-GB"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GB"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r>
              <a:rPr lang="en-GB"/>
              <a:t>useR 2021 - NNSampleSize</a:t>
            </a:r>
            <a:endParaRPr lang="en-GB"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r>
              <a:rPr lang="en-US"/>
              <a:t>6-JUL-2021</a:t>
            </a:r>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r>
              <a:rPr lang="en-GB"/>
              <a:t>useR 2021 - NNSampleSize</a:t>
            </a:r>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endParaRPr lang="en-GB"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r>
              <a:rPr lang="en-US"/>
              <a:t>6-JUL-2021</a:t>
            </a:r>
            <a:endParaRPr lang="en-GB"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r>
              <a:rPr lang="en-GB"/>
              <a:t>useR 2021 - NNSampleSize</a:t>
            </a:r>
            <a:endParaRPr lang="en-GB"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r>
              <a:rPr lang="en-US"/>
              <a:t>6-JUL-2021</a:t>
            </a:r>
            <a:endParaRPr lang="en-GB"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r>
              <a:rPr lang="en-GB"/>
              <a:t>useR 2021 - NNSampleSize</a:t>
            </a:r>
            <a:endParaRPr lang="en-GB"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r>
              <a:rPr lang="en-US" sz="100"/>
              <a:t>6-JUL-2021</a:t>
            </a:r>
            <a:endParaRPr lang="en-GB"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r>
              <a:rPr lang="en-GB" sz="100"/>
              <a:t>useR 2021 - NNSampleSize</a:t>
            </a:r>
            <a:endParaRPr lang="en-GB"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r>
              <a:rPr lang="en-US" sz="100"/>
              <a:t>6-JUL-2021</a:t>
            </a:r>
            <a:endParaRPr lang="en-GB"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r>
              <a:rPr lang="en-GB" sz="100"/>
              <a:t>useR 2021 - NNSampleSize</a:t>
            </a:r>
            <a:endParaRPr lang="en-GB"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PICTURES</a:t>
            </a:r>
            <a:br>
              <a:rPr lang="en-GB" sz="900" dirty="0">
                <a:latin typeface="+mn-lt"/>
                <a:cs typeface="Arial" panose="020B0604020202020204" pitchFamily="34" charset="0"/>
              </a:rPr>
            </a:br>
            <a:r>
              <a:rPr lang="en-GB" sz="900" b="1" noProof="1">
                <a:solidFill>
                  <a:schemeClr val="tx1"/>
                </a:solidFill>
                <a:latin typeface="+mn-lt"/>
                <a:cs typeface="Arial" panose="020B0604020202020204" pitchFamily="34" charset="0"/>
              </a:rPr>
              <a:t>Insert corporate picture from Templafy</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 </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the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Templafy pane on the right side of the screen</a:t>
            </a:r>
            <a:endParaRPr lang="en-GB"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dirty="0">
                <a:latin typeface="+mn-lt"/>
                <a:cs typeface="Arial" panose="020B0604020202020204" pitchFamily="34" charset="0"/>
              </a:rPr>
              <a:t>SLIDES &amp; LAYOUTS</a:t>
            </a:r>
            <a:br>
              <a:rPr lang="en-GB" altLang="da-DK" sz="900" b="1" noProof="1">
                <a:solidFill>
                  <a:schemeClr val="tx1"/>
                </a:solidFill>
                <a:latin typeface="+mn-lt"/>
                <a:cs typeface="Arial" panose="020B0604020202020204" pitchFamily="34" charset="0"/>
              </a:rPr>
            </a:br>
            <a:br>
              <a:rPr lang="en-GB" altLang="da-DK" sz="900" b="1"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900" dirty="0">
                <a:solidFill>
                  <a:srgbClr val="000000"/>
                </a:solidFill>
                <a:latin typeface="+mn-lt"/>
                <a:ea typeface="Arial" panose="020B0604020202020204" pitchFamily="34" charset="0"/>
                <a:cs typeface="Arial" panose="020B0604020202020204" pitchFamily="34" charset="0"/>
              </a:rPr>
              <a:t>Click on the arrow next to </a:t>
            </a:r>
            <a:r>
              <a:rPr lang="en-GB" sz="900" b="1" dirty="0">
                <a:solidFill>
                  <a:srgbClr val="000000"/>
                </a:solidFill>
                <a:latin typeface="+mn-lt"/>
                <a:ea typeface="Arial" panose="020B0604020202020204" pitchFamily="34" charset="0"/>
                <a:cs typeface="Arial" panose="020B0604020202020204" pitchFamily="34" charset="0"/>
              </a:rPr>
              <a:t>Layout</a:t>
            </a:r>
            <a:br>
              <a:rPr lang="en-GB" sz="900" b="1" dirty="0">
                <a:solidFill>
                  <a:srgbClr val="000000"/>
                </a:solidFill>
                <a:latin typeface="+mn-lt"/>
                <a:ea typeface="Arial" panose="020B0604020202020204" pitchFamily="34" charset="0"/>
                <a:cs typeface="Arial" panose="020B0604020202020204" pitchFamily="34" charset="0"/>
              </a:rPr>
            </a:br>
            <a:r>
              <a:rPr lang="en-GB"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GB" altLang="da-DK" sz="900" b="0" baseline="0" noProof="1">
                <a:solidFill>
                  <a:schemeClr val="tx1"/>
                </a:solidFill>
                <a:latin typeface="+mn-lt"/>
                <a:cs typeface="Arial" panose="020B0604020202020204" pitchFamily="34" charset="0"/>
              </a:rPr>
            </a:br>
            <a:br>
              <a:rPr lang="en-GB" altLang="da-DK" sz="900" b="0" baseline="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endParaRPr lang="en-GB" altLang="da-DK" sz="90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HEADER &amp;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GRIDLINES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Insert predefined slides and elements from the Templafy button. Choose </a:t>
            </a:r>
            <a:r>
              <a:rPr lang="en-GB" altLang="da-DK" sz="900" b="1" noProof="1">
                <a:solidFill>
                  <a:schemeClr val="tx1"/>
                </a:solidFill>
                <a:latin typeface="+mn-lt"/>
                <a:cs typeface="Arial" panose="020B0604020202020204" pitchFamily="34" charset="0"/>
              </a:rPr>
              <a:t>Slides</a:t>
            </a:r>
            <a:r>
              <a:rPr lang="en-GB" altLang="da-DK" sz="900" b="0" noProof="1">
                <a:solidFill>
                  <a:schemeClr val="tx1"/>
                </a:solidFill>
                <a:latin typeface="+mn-lt"/>
                <a:cs typeface="Arial" panose="020B0604020202020204" pitchFamily="34" charset="0"/>
              </a:rPr>
              <a:t> and </a:t>
            </a:r>
            <a:r>
              <a:rPr lang="en-GB" altLang="da-DK" sz="900" b="1" noProof="1">
                <a:solidFill>
                  <a:schemeClr val="tx1"/>
                </a:solidFill>
                <a:latin typeface="+mn-lt"/>
                <a:cs typeface="Arial" panose="020B0604020202020204" pitchFamily="34" charset="0"/>
              </a:rPr>
              <a:t>Slide elements </a:t>
            </a:r>
            <a:r>
              <a:rPr lang="en-GB"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GB"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r>
              <a:rPr lang="en-US"/>
              <a:t>6-JUL-2021</a:t>
            </a:r>
            <a:endParaRPr lang="en-GB"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r>
              <a:rPr lang="en-GB"/>
              <a:t>useR 2021 - NNSampleSize</a:t>
            </a:r>
            <a:endParaRPr lang="en-GB"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r>
              <a:rPr lang="en-US"/>
              <a:t>6-JUL-2021</a:t>
            </a:r>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r>
              <a:rPr lang="en-GB"/>
              <a:t>useR 2021 - NNSampleSize</a:t>
            </a:r>
            <a:endParaRPr lang="en-GB"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6" name="Content Placeholder 2"/>
          <p:cNvSpPr>
            <a:spLocks noGrp="1"/>
          </p:cNvSpPr>
          <p:nvPr>
            <p:ph idx="1"/>
          </p:nvPr>
        </p:nvSpPr>
        <p:spPr>
          <a:xfrm>
            <a:off x="422400" y="1749631"/>
            <a:ext cx="11347200" cy="3941052"/>
          </a:xfrm>
        </p:spPr>
        <p:txBody>
          <a:bodyPr/>
          <a:lstStyle>
            <a:lvl1pPr>
              <a:buClr>
                <a:schemeClr val="accent1"/>
              </a:buClr>
              <a:defRPr>
                <a:solidFill>
                  <a:schemeClr val="accent2"/>
                </a:solidFill>
              </a:defRPr>
            </a:lvl1pPr>
            <a:lvl2pPr>
              <a:buClr>
                <a:schemeClr val="tx2"/>
              </a:buClr>
              <a:defRPr>
                <a:solidFill>
                  <a:schemeClr val="accent2"/>
                </a:solidFill>
              </a:defRPr>
            </a:lvl2pPr>
            <a:lvl3pPr>
              <a:buClr>
                <a:schemeClr val="accent5"/>
              </a:buClr>
              <a:defRPr>
                <a:solidFill>
                  <a:schemeClr val="accent2"/>
                </a:solidFill>
              </a:defRPr>
            </a:lvl3pPr>
            <a:lvl4pPr>
              <a:buClr>
                <a:schemeClr val="accent3"/>
              </a:buClr>
              <a:defRPr>
                <a:solidFill>
                  <a:schemeClr val="accent2"/>
                </a:solidFill>
              </a:defRPr>
            </a:lvl4pPr>
            <a:lvl5pPr>
              <a:buClr>
                <a:srgbClr val="001423"/>
              </a:buClr>
              <a:defRPr>
                <a:solidFill>
                  <a:schemeClr val="accent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22400" y="687227"/>
            <a:ext cx="11347200" cy="521883"/>
          </a:xfrm>
        </p:spPr>
        <p:txBody>
          <a:bodyPr anchor="ctr" anchorCtr="0"/>
          <a:lstStyle>
            <a:lvl1pPr>
              <a:defRPr sz="3200"/>
            </a:lvl1pPr>
          </a:lstStyle>
          <a:p>
            <a:r>
              <a:rPr lang="en-US" noProof="0"/>
              <a:t>Click to edit Master title style</a:t>
            </a:r>
            <a:endParaRPr lang="en-GB" noProof="0" dirty="0"/>
          </a:p>
        </p:txBody>
      </p:sp>
      <p:sp>
        <p:nvSpPr>
          <p:cNvPr id="7" name="Rectangle 5"/>
          <p:cNvSpPr>
            <a:spLocks noGrp="1" noChangeArrowheads="1"/>
          </p:cNvSpPr>
          <p:nvPr>
            <p:ph type="ftr" sz="quarter" idx="3"/>
          </p:nvPr>
        </p:nvSpPr>
        <p:spPr bwMode="auto">
          <a:xfrm>
            <a:off x="5563942" y="138543"/>
            <a:ext cx="3867151" cy="13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defTabSz="1171865" eaLnBrk="1" hangingPunct="1">
              <a:spcBef>
                <a:spcPct val="0"/>
              </a:spcBef>
              <a:defRPr sz="800" b="0">
                <a:solidFill>
                  <a:schemeClr val="accent3"/>
                </a:solidFill>
              </a:defRPr>
            </a:lvl1pPr>
          </a:lstStyle>
          <a:p>
            <a:pPr>
              <a:defRPr/>
            </a:pPr>
            <a:r>
              <a:rPr lang="en-GB" noProof="0"/>
              <a:t>useR 2021 - NNSampleSize</a:t>
            </a:r>
            <a:endParaRPr lang="en-GB" noProof="0" dirty="0"/>
          </a:p>
        </p:txBody>
      </p:sp>
      <p:sp>
        <p:nvSpPr>
          <p:cNvPr id="8" name="Rectangle 81"/>
          <p:cNvSpPr>
            <a:spLocks noGrp="1" noChangeArrowheads="1"/>
          </p:cNvSpPr>
          <p:nvPr>
            <p:ph type="dt" sz="half" idx="2"/>
          </p:nvPr>
        </p:nvSpPr>
        <p:spPr bwMode="auto">
          <a:xfrm>
            <a:off x="9582871" y="138543"/>
            <a:ext cx="1602317" cy="13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defTabSz="1171865" eaLnBrk="1" hangingPunct="1">
              <a:spcBef>
                <a:spcPct val="0"/>
              </a:spcBef>
              <a:defRPr sz="800" b="0">
                <a:solidFill>
                  <a:schemeClr val="accent3"/>
                </a:solidFill>
              </a:defRPr>
            </a:lvl1pPr>
          </a:lstStyle>
          <a:p>
            <a:pPr>
              <a:defRPr/>
            </a:pPr>
            <a:r>
              <a:rPr lang="en-US" noProof="0"/>
              <a:t>6-JUL-2021</a:t>
            </a:r>
            <a:endParaRPr lang="en-GB" noProof="0" dirty="0"/>
          </a:p>
        </p:txBody>
      </p:sp>
      <p:sp>
        <p:nvSpPr>
          <p:cNvPr id="9" name="Slide Number Placeholder 23"/>
          <p:cNvSpPr>
            <a:spLocks noGrp="1" noChangeArrowheads="1"/>
          </p:cNvSpPr>
          <p:nvPr>
            <p:ph type="sldNum" sz="quarter" idx="4"/>
          </p:nvPr>
        </p:nvSpPr>
        <p:spPr bwMode="auto">
          <a:xfrm>
            <a:off x="11353096" y="140067"/>
            <a:ext cx="416504" cy="13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defTabSz="1170488" eaLnBrk="1" hangingPunct="1">
              <a:defRPr sz="800" b="0" smtClean="0">
                <a:solidFill>
                  <a:schemeClr val="accent3"/>
                </a:solidFill>
              </a:defRPr>
            </a:lvl1pPr>
          </a:lstStyle>
          <a:p>
            <a:pPr>
              <a:defRPr/>
            </a:pPr>
            <a:fld id="{4B01E8EF-57E8-4F85-90EB-163CEE512F88}" type="slidenum">
              <a:rPr lang="en-GB" noProof="0" smtClean="0"/>
              <a:pPr>
                <a:defRPr/>
              </a:pPr>
              <a:t>‹#›</a:t>
            </a:fld>
            <a:endParaRPr lang="en-GB" noProof="0" dirty="0"/>
          </a:p>
        </p:txBody>
      </p:sp>
    </p:spTree>
    <p:extLst>
      <p:ext uri="{BB962C8B-B14F-4D97-AF65-F5344CB8AC3E}">
        <p14:creationId xmlns:p14="http://schemas.microsoft.com/office/powerpoint/2010/main" val="1181443075"/>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GB"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r>
              <a:rPr lang="en-US"/>
              <a:t>6-JUL-2021</a:t>
            </a:r>
            <a:endParaRPr lang="en-GB"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r>
              <a:rPr lang="en-GB"/>
              <a:t>useR 2021 - NNSampleSize</a:t>
            </a:r>
            <a:endParaRPr lang="en-GB"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r>
              <a:rPr lang="en-GB"/>
              <a:t>useR 2021 - NNSampleSize</a:t>
            </a:r>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GB"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r>
              <a:rPr lang="en-GB"/>
              <a:t>useR 2021 - NNSampleSize</a:t>
            </a:r>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r>
              <a:rPr lang="en-GB"/>
              <a:t>useR 2021 - NNSampleSize</a:t>
            </a:r>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noProof="0" dirty="0"/>
              <a:t>Agenda point</a:t>
            </a:r>
          </a:p>
          <a:p>
            <a:pPr lvl="1"/>
            <a:r>
              <a:rPr lang="en-GB" noProof="0" dirty="0"/>
              <a:t>Second level</a:t>
            </a:r>
          </a:p>
          <a:p>
            <a:pPr lvl="2"/>
            <a:r>
              <a:rPr lang="en-GB"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Fourth level</a:t>
            </a:r>
          </a:p>
          <a:p>
            <a:pPr lvl="4"/>
            <a:r>
              <a:rPr lang="en-GB"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6</a:t>
            </a:r>
          </a:p>
          <a:p>
            <a:pPr lvl="6"/>
            <a:r>
              <a:rPr lang="en-GB"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8</a:t>
            </a:r>
          </a:p>
          <a:p>
            <a:pPr lvl="8"/>
            <a:r>
              <a:rPr lang="en-GB"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dirty="0"/>
              <a:t>09.00-09.30</a:t>
            </a:r>
          </a:p>
          <a:p>
            <a:pPr lvl="1"/>
            <a:r>
              <a:rPr lang="en-GB" dirty="0"/>
              <a:t>Second level</a:t>
            </a:r>
          </a:p>
          <a:p>
            <a:pPr lvl="2"/>
            <a:r>
              <a:rPr lang="en-GB"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Fourth level</a:t>
            </a:r>
          </a:p>
          <a:p>
            <a:pPr lvl="4"/>
            <a:r>
              <a:rPr lang="en-GB"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6</a:t>
            </a:r>
          </a:p>
          <a:p>
            <a:pPr lvl="6"/>
            <a:r>
              <a:rPr lang="en-GB"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8</a:t>
            </a:r>
          </a:p>
          <a:p>
            <a:pPr lvl="8"/>
            <a:r>
              <a:rPr lang="en-GB"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r>
              <a:rPr lang="en-GB"/>
              <a:t>useR 2021 - NNSampleSize</a:t>
            </a:r>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2"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r>
              <a:rPr lang="en-US"/>
              <a:t>6-JUL-2021</a:t>
            </a:r>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r>
              <a:rPr lang="en-GB"/>
              <a:t>useR 2021 - NNSampleSize</a:t>
            </a:r>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6"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8.xml"/><Relationship Id="rId21" Type="http://schemas.openxmlformats.org/officeDocument/2006/relationships/slideLayout" Target="../slideLayouts/slideLayout21.xml"/><Relationship Id="rId42" Type="http://schemas.openxmlformats.org/officeDocument/2006/relationships/tags" Target="../tags/tag3.xml"/><Relationship Id="rId47" Type="http://schemas.openxmlformats.org/officeDocument/2006/relationships/tags" Target="../tags/tag8.xml"/><Relationship Id="rId63" Type="http://schemas.openxmlformats.org/officeDocument/2006/relationships/tags" Target="../tags/tag24.xml"/><Relationship Id="rId68" Type="http://schemas.openxmlformats.org/officeDocument/2006/relationships/tags" Target="../tags/tag29.xml"/><Relationship Id="rId84" Type="http://schemas.openxmlformats.org/officeDocument/2006/relationships/tags" Target="../tags/tag45.xml"/><Relationship Id="rId89" Type="http://schemas.openxmlformats.org/officeDocument/2006/relationships/tags" Target="../tags/tag50.xml"/><Relationship Id="rId112" Type="http://schemas.openxmlformats.org/officeDocument/2006/relationships/tags" Target="../tags/tag73.xml"/><Relationship Id="rId16" Type="http://schemas.openxmlformats.org/officeDocument/2006/relationships/slideLayout" Target="../slideLayouts/slideLayout16.xml"/><Relationship Id="rId107" Type="http://schemas.openxmlformats.org/officeDocument/2006/relationships/tags" Target="../tags/tag68.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4.xml"/><Relationship Id="rId58" Type="http://schemas.openxmlformats.org/officeDocument/2006/relationships/tags" Target="../tags/tag19.xml"/><Relationship Id="rId74" Type="http://schemas.openxmlformats.org/officeDocument/2006/relationships/tags" Target="../tags/tag35.xml"/><Relationship Id="rId79" Type="http://schemas.openxmlformats.org/officeDocument/2006/relationships/tags" Target="../tags/tag40.xml"/><Relationship Id="rId102" Type="http://schemas.openxmlformats.org/officeDocument/2006/relationships/tags" Target="../tags/tag63.xml"/><Relationship Id="rId123" Type="http://schemas.openxmlformats.org/officeDocument/2006/relationships/tags" Target="../tags/tag84.xml"/><Relationship Id="rId5" Type="http://schemas.openxmlformats.org/officeDocument/2006/relationships/slideLayout" Target="../slideLayouts/slideLayout5.xml"/><Relationship Id="rId90" Type="http://schemas.openxmlformats.org/officeDocument/2006/relationships/tags" Target="../tags/tag51.xml"/><Relationship Id="rId95" Type="http://schemas.openxmlformats.org/officeDocument/2006/relationships/tags" Target="../tags/tag56.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4.xml"/><Relationship Id="rId48" Type="http://schemas.openxmlformats.org/officeDocument/2006/relationships/tags" Target="../tags/tag9.xml"/><Relationship Id="rId56" Type="http://schemas.openxmlformats.org/officeDocument/2006/relationships/tags" Target="../tags/tag17.xml"/><Relationship Id="rId64" Type="http://schemas.openxmlformats.org/officeDocument/2006/relationships/tags" Target="../tags/tag25.xml"/><Relationship Id="rId69" Type="http://schemas.openxmlformats.org/officeDocument/2006/relationships/tags" Target="../tags/tag30.xml"/><Relationship Id="rId77" Type="http://schemas.openxmlformats.org/officeDocument/2006/relationships/tags" Target="../tags/tag38.xml"/><Relationship Id="rId100" Type="http://schemas.openxmlformats.org/officeDocument/2006/relationships/tags" Target="../tags/tag61.xml"/><Relationship Id="rId105" Type="http://schemas.openxmlformats.org/officeDocument/2006/relationships/tags" Target="../tags/tag66.xml"/><Relationship Id="rId113" Type="http://schemas.openxmlformats.org/officeDocument/2006/relationships/tags" Target="../tags/tag74.xml"/><Relationship Id="rId118" Type="http://schemas.openxmlformats.org/officeDocument/2006/relationships/tags" Target="../tags/tag79.xml"/><Relationship Id="rId126" Type="http://schemas.openxmlformats.org/officeDocument/2006/relationships/tags" Target="../tags/tag87.xml"/><Relationship Id="rId8" Type="http://schemas.openxmlformats.org/officeDocument/2006/relationships/slideLayout" Target="../slideLayouts/slideLayout8.xml"/><Relationship Id="rId51" Type="http://schemas.openxmlformats.org/officeDocument/2006/relationships/tags" Target="../tags/tag12.xml"/><Relationship Id="rId72" Type="http://schemas.openxmlformats.org/officeDocument/2006/relationships/tags" Target="../tags/tag33.xml"/><Relationship Id="rId80" Type="http://schemas.openxmlformats.org/officeDocument/2006/relationships/tags" Target="../tags/tag41.xml"/><Relationship Id="rId85" Type="http://schemas.openxmlformats.org/officeDocument/2006/relationships/tags" Target="../tags/tag46.xml"/><Relationship Id="rId93" Type="http://schemas.openxmlformats.org/officeDocument/2006/relationships/tags" Target="../tags/tag54.xml"/><Relationship Id="rId98" Type="http://schemas.openxmlformats.org/officeDocument/2006/relationships/tags" Target="../tags/tag59.xml"/><Relationship Id="rId121" Type="http://schemas.openxmlformats.org/officeDocument/2006/relationships/tags" Target="../tags/tag8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7.xml"/><Relationship Id="rId59" Type="http://schemas.openxmlformats.org/officeDocument/2006/relationships/tags" Target="../tags/tag20.xml"/><Relationship Id="rId67" Type="http://schemas.openxmlformats.org/officeDocument/2006/relationships/tags" Target="../tags/tag28.xml"/><Relationship Id="rId103" Type="http://schemas.openxmlformats.org/officeDocument/2006/relationships/tags" Target="../tags/tag64.xml"/><Relationship Id="rId108" Type="http://schemas.openxmlformats.org/officeDocument/2006/relationships/tags" Target="../tags/tag69.xml"/><Relationship Id="rId116" Type="http://schemas.openxmlformats.org/officeDocument/2006/relationships/tags" Target="../tags/tag77.xml"/><Relationship Id="rId124" Type="http://schemas.openxmlformats.org/officeDocument/2006/relationships/tags" Target="../tags/tag85.xml"/><Relationship Id="rId20" Type="http://schemas.openxmlformats.org/officeDocument/2006/relationships/slideLayout" Target="../slideLayouts/slideLayout20.xml"/><Relationship Id="rId41" Type="http://schemas.openxmlformats.org/officeDocument/2006/relationships/tags" Target="../tags/tag2.xml"/><Relationship Id="rId54" Type="http://schemas.openxmlformats.org/officeDocument/2006/relationships/tags" Target="../tags/tag15.xml"/><Relationship Id="rId62" Type="http://schemas.openxmlformats.org/officeDocument/2006/relationships/tags" Target="../tags/tag23.xml"/><Relationship Id="rId70" Type="http://schemas.openxmlformats.org/officeDocument/2006/relationships/tags" Target="../tags/tag31.xml"/><Relationship Id="rId75" Type="http://schemas.openxmlformats.org/officeDocument/2006/relationships/tags" Target="../tags/tag36.xml"/><Relationship Id="rId83" Type="http://schemas.openxmlformats.org/officeDocument/2006/relationships/tags" Target="../tags/tag44.xml"/><Relationship Id="rId88" Type="http://schemas.openxmlformats.org/officeDocument/2006/relationships/tags" Target="../tags/tag49.xml"/><Relationship Id="rId91" Type="http://schemas.openxmlformats.org/officeDocument/2006/relationships/tags" Target="../tags/tag52.xml"/><Relationship Id="rId96" Type="http://schemas.openxmlformats.org/officeDocument/2006/relationships/tags" Target="../tags/tag57.xml"/><Relationship Id="rId111" Type="http://schemas.openxmlformats.org/officeDocument/2006/relationships/tags" Target="../tags/tag7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0.xml"/><Relationship Id="rId57" Type="http://schemas.openxmlformats.org/officeDocument/2006/relationships/tags" Target="../tags/tag18.xml"/><Relationship Id="rId106" Type="http://schemas.openxmlformats.org/officeDocument/2006/relationships/tags" Target="../tags/tag67.xml"/><Relationship Id="rId114" Type="http://schemas.openxmlformats.org/officeDocument/2006/relationships/tags" Target="../tags/tag75.xml"/><Relationship Id="rId119" Type="http://schemas.openxmlformats.org/officeDocument/2006/relationships/tags" Target="../tags/tag80.xml"/><Relationship Id="rId127" Type="http://schemas.openxmlformats.org/officeDocument/2006/relationships/tags" Target="../tags/tag8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5.xml"/><Relationship Id="rId52" Type="http://schemas.openxmlformats.org/officeDocument/2006/relationships/tags" Target="../tags/tag13.xml"/><Relationship Id="rId60" Type="http://schemas.openxmlformats.org/officeDocument/2006/relationships/tags" Target="../tags/tag21.xml"/><Relationship Id="rId65" Type="http://schemas.openxmlformats.org/officeDocument/2006/relationships/tags" Target="../tags/tag26.xml"/><Relationship Id="rId73" Type="http://schemas.openxmlformats.org/officeDocument/2006/relationships/tags" Target="../tags/tag34.xml"/><Relationship Id="rId78" Type="http://schemas.openxmlformats.org/officeDocument/2006/relationships/tags" Target="../tags/tag39.xml"/><Relationship Id="rId81" Type="http://schemas.openxmlformats.org/officeDocument/2006/relationships/tags" Target="../tags/tag42.xml"/><Relationship Id="rId86" Type="http://schemas.openxmlformats.org/officeDocument/2006/relationships/tags" Target="../tags/tag47.xml"/><Relationship Id="rId94" Type="http://schemas.openxmlformats.org/officeDocument/2006/relationships/tags" Target="../tags/tag55.xml"/><Relationship Id="rId99" Type="http://schemas.openxmlformats.org/officeDocument/2006/relationships/tags" Target="../tags/tag60.xml"/><Relationship Id="rId101" Type="http://schemas.openxmlformats.org/officeDocument/2006/relationships/tags" Target="../tags/tag62.xml"/><Relationship Id="rId122" Type="http://schemas.openxmlformats.org/officeDocument/2006/relationships/tags" Target="../tags/tag8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heme" Target="../theme/theme1.xml"/><Relationship Id="rId109" Type="http://schemas.openxmlformats.org/officeDocument/2006/relationships/tags" Target="../tags/tag70.xml"/><Relationship Id="rId34" Type="http://schemas.openxmlformats.org/officeDocument/2006/relationships/slideLayout" Target="../slideLayouts/slideLayout34.xml"/><Relationship Id="rId50" Type="http://schemas.openxmlformats.org/officeDocument/2006/relationships/tags" Target="../tags/tag11.xml"/><Relationship Id="rId55" Type="http://schemas.openxmlformats.org/officeDocument/2006/relationships/tags" Target="../tags/tag16.xml"/><Relationship Id="rId76" Type="http://schemas.openxmlformats.org/officeDocument/2006/relationships/tags" Target="../tags/tag37.xml"/><Relationship Id="rId97" Type="http://schemas.openxmlformats.org/officeDocument/2006/relationships/tags" Target="../tags/tag58.xml"/><Relationship Id="rId104" Type="http://schemas.openxmlformats.org/officeDocument/2006/relationships/tags" Target="../tags/tag65.xml"/><Relationship Id="rId120" Type="http://schemas.openxmlformats.org/officeDocument/2006/relationships/tags" Target="../tags/tag81.xml"/><Relationship Id="rId125" Type="http://schemas.openxmlformats.org/officeDocument/2006/relationships/tags" Target="../tags/tag86.xml"/><Relationship Id="rId7" Type="http://schemas.openxmlformats.org/officeDocument/2006/relationships/slideLayout" Target="../slideLayouts/slideLayout7.xml"/><Relationship Id="rId71" Type="http://schemas.openxmlformats.org/officeDocument/2006/relationships/tags" Target="../tags/tag32.xml"/><Relationship Id="rId92" Type="http://schemas.openxmlformats.org/officeDocument/2006/relationships/tags" Target="../tags/tag5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1.xml"/><Relationship Id="rId45" Type="http://schemas.openxmlformats.org/officeDocument/2006/relationships/tags" Target="../tags/tag6.xml"/><Relationship Id="rId66" Type="http://schemas.openxmlformats.org/officeDocument/2006/relationships/tags" Target="../tags/tag27.xml"/><Relationship Id="rId87" Type="http://schemas.openxmlformats.org/officeDocument/2006/relationships/tags" Target="../tags/tag48.xml"/><Relationship Id="rId110" Type="http://schemas.openxmlformats.org/officeDocument/2006/relationships/tags" Target="../tags/tag71.xml"/><Relationship Id="rId115" Type="http://schemas.openxmlformats.org/officeDocument/2006/relationships/tags" Target="../tags/tag76.xml"/><Relationship Id="rId61" Type="http://schemas.openxmlformats.org/officeDocument/2006/relationships/tags" Target="../tags/tag22.xml"/><Relationship Id="rId82" Type="http://schemas.openxmlformats.org/officeDocument/2006/relationships/tags" Target="../tags/tag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r>
              <a:rPr lang="en-US"/>
              <a:t>6-JUL-2021</a:t>
            </a:r>
            <a:endParaRPr lang="en-GB"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r>
              <a:rPr lang="en-GB"/>
              <a:t>useR 2021 - NNSampleSize</a:t>
            </a:r>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GB" smtClean="0"/>
              <a:pPr/>
              <a:t>‹#›</a:t>
            </a:fld>
            <a:endParaRPr lang="en-GB"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GB" sz="700" dirty="0">
                <a:solidFill>
                  <a:schemeClr val="tx2"/>
                </a:solidFill>
              </a:rPr>
              <a:t>Novo Nordisk</a:t>
            </a:r>
            <a:r>
              <a:rPr lang="en-GB"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40"/>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1"/>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2"/>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3"/>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4"/>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5"/>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6"/>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7"/>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8"/>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9"/>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50"/>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1"/>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2"/>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3"/>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4"/>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5"/>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6"/>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7"/>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8"/>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9"/>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60"/>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1"/>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2"/>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3"/>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4"/>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5"/>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6"/>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7"/>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8"/>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9"/>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70"/>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1"/>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2"/>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3"/>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4"/>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5"/>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6"/>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7"/>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8"/>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9"/>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80"/>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1"/>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2"/>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3"/>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4"/>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5"/>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6"/>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7"/>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8"/>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9"/>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90"/>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1"/>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2"/>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3"/>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4"/>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5"/>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6"/>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7"/>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8"/>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9"/>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100"/>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1"/>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2"/>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3"/>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4"/>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5"/>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6"/>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7"/>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8"/>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9"/>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10"/>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1"/>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2"/>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3"/>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4"/>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5"/>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6"/>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7"/>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8"/>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9"/>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20"/>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1"/>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2"/>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3"/>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4"/>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5"/>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6"/>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3" name="Rectangle 112" hidden="1">
            <a:extLst>
              <a:ext uri="{FF2B5EF4-FFF2-40B4-BE49-F238E27FC236}">
                <a16:creationId xmlns:a16="http://schemas.microsoft.com/office/drawing/2014/main" id="{C76950B1-616E-4DAB-A1C9-C18FEC9C31D4}"/>
              </a:ext>
            </a:extLst>
          </p:cNvPr>
          <p:cNvSpPr/>
          <p:nvPr userDrawn="1">
            <p:custDataLst>
              <p:tags r:id="rId127"/>
            </p:custDataLst>
          </p:nvPr>
        </p:nvSpPr>
        <p:spPr>
          <a:xfrm>
            <a:off x="9624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5"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 id="2147483807" r:id="rId38"/>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customXml" Target="../../customXml/item7.xml"/><Relationship Id="rId1" Type="http://schemas.openxmlformats.org/officeDocument/2006/relationships/customXml" Target="../../customXml/item6.xml"/><Relationship Id="rId6" Type="http://schemas.openxmlformats.org/officeDocument/2006/relationships/image" Target="../media/image1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Npackages/NNSampleSize"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customXml" Target="../../customXml/item11.xml"/><Relationship Id="rId1" Type="http://schemas.openxmlformats.org/officeDocument/2006/relationships/customXml" Target="../../customXml/item10.xml"/><Relationship Id="rId5" Type="http://schemas.openxmlformats.org/officeDocument/2006/relationships/notesSlide" Target="../notesSlides/notesSlide4.xml"/><Relationship Id="rId4"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C32B-7C6D-40A2-9A9F-264A010ED658}"/>
              </a:ext>
            </a:extLst>
          </p:cNvPr>
          <p:cNvSpPr>
            <a:spLocks noGrp="1"/>
          </p:cNvSpPr>
          <p:nvPr>
            <p:ph type="ctrTitle"/>
          </p:nvPr>
        </p:nvSpPr>
        <p:spPr/>
        <p:txBody>
          <a:bodyPr/>
          <a:lstStyle/>
          <a:p>
            <a:r>
              <a:rPr lang="en-GB" sz="7200" dirty="0" err="1"/>
              <a:t>NNSampleSize</a:t>
            </a:r>
            <a:br>
              <a:rPr lang="en-GB" sz="9600" dirty="0"/>
            </a:br>
            <a:r>
              <a:rPr lang="en-GB" sz="2400" dirty="0">
                <a:solidFill>
                  <a:schemeClr val="tx1"/>
                </a:solidFill>
              </a:rPr>
              <a:t>A tool for communicating, determining and documenting sample size in clinical trials</a:t>
            </a:r>
            <a:br>
              <a:rPr lang="en-GB" sz="2400" dirty="0">
                <a:solidFill>
                  <a:schemeClr val="tx1"/>
                </a:solidFill>
              </a:rPr>
            </a:br>
            <a:endParaRPr lang="en-GB" sz="9600" dirty="0"/>
          </a:p>
        </p:txBody>
      </p:sp>
      <p:sp>
        <p:nvSpPr>
          <p:cNvPr id="19" name="Text Placeholder 3">
            <a:extLst>
              <a:ext uri="{FF2B5EF4-FFF2-40B4-BE49-F238E27FC236}">
                <a16:creationId xmlns:a16="http://schemas.microsoft.com/office/drawing/2014/main" id="{E9ACA38F-8D59-4172-8E28-26F2F9B12722}"/>
              </a:ext>
            </a:extLst>
          </p:cNvPr>
          <p:cNvSpPr>
            <a:spLocks noGrp="1"/>
          </p:cNvSpPr>
          <p:nvPr>
            <p:ph type="body" sz="quarter" idx="14"/>
          </p:nvPr>
        </p:nvSpPr>
        <p:spPr>
          <a:xfrm>
            <a:off x="5136000" y="4368800"/>
            <a:ext cx="2971680" cy="1585507"/>
          </a:xfrm>
        </p:spPr>
        <p:txBody>
          <a:bodyPr/>
          <a:lstStyle/>
          <a:p>
            <a:r>
              <a:rPr lang="en-GB" dirty="0"/>
              <a:t>Claus Dethlefsen, Novo Nordisk A/S</a:t>
            </a:r>
            <a:br>
              <a:rPr lang="en-GB" dirty="0"/>
            </a:br>
            <a:r>
              <a:rPr lang="en-GB" dirty="0"/>
              <a:t>Steffen Falgreen Larsen, Novo Nordisk A/S</a:t>
            </a:r>
            <a:br>
              <a:rPr lang="en-GB" dirty="0"/>
            </a:br>
            <a:r>
              <a:rPr lang="en-GB" dirty="0"/>
              <a:t>Anders Ellern Bilgrau, </a:t>
            </a:r>
            <a:r>
              <a:rPr lang="en-GB" dirty="0" err="1"/>
              <a:t>Seluxit</a:t>
            </a:r>
            <a:br>
              <a:rPr lang="en-GB" dirty="0"/>
            </a:br>
            <a:r>
              <a:rPr lang="en-GB" dirty="0"/>
              <a:t>Nynne Holdt-Caspersen, Novo Nordisk A/S</a:t>
            </a:r>
            <a:br>
              <a:rPr lang="en-GB" dirty="0"/>
            </a:br>
            <a:r>
              <a:rPr lang="en-GB" dirty="0"/>
              <a:t>Maika Lindkvist Jensen, Novo Nordisk A/S</a:t>
            </a:r>
          </a:p>
        </p:txBody>
      </p:sp>
      <p:sp>
        <p:nvSpPr>
          <p:cNvPr id="22" name="Date Placeholder 5">
            <a:extLst>
              <a:ext uri="{FF2B5EF4-FFF2-40B4-BE49-F238E27FC236}">
                <a16:creationId xmlns:a16="http://schemas.microsoft.com/office/drawing/2014/main" id="{2246276E-D54B-4203-927E-291A0A1F1CB6}"/>
              </a:ext>
            </a:extLst>
          </p:cNvPr>
          <p:cNvSpPr>
            <a:spLocks noGrp="1"/>
          </p:cNvSpPr>
          <p:nvPr>
            <p:ph type="dt" sz="half" idx="10"/>
          </p:nvPr>
        </p:nvSpPr>
        <p:spPr>
          <a:xfrm>
            <a:off x="5136000" y="6055199"/>
            <a:ext cx="2617739" cy="214971"/>
          </a:xfrm>
        </p:spPr>
        <p:txBody>
          <a:bodyPr/>
          <a:lstStyle/>
          <a:p>
            <a:r>
              <a:rPr lang="en-US"/>
              <a:t>6-JUL-2021</a:t>
            </a:r>
            <a:endParaRPr lang="en-GB" dirty="0"/>
          </a:p>
        </p:txBody>
      </p:sp>
      <p:sp>
        <p:nvSpPr>
          <p:cNvPr id="6" name="Picture Placeholder 5">
            <a:extLst>
              <a:ext uri="{FF2B5EF4-FFF2-40B4-BE49-F238E27FC236}">
                <a16:creationId xmlns:a16="http://schemas.microsoft.com/office/drawing/2014/main" id="{AC042B65-5758-44D9-86A3-DF6CAA86875F}"/>
              </a:ext>
            </a:extLst>
          </p:cNvPr>
          <p:cNvSpPr>
            <a:spLocks noGrp="1"/>
          </p:cNvSpPr>
          <p:nvPr>
            <p:ph type="pic" sz="quarter" idx="18"/>
          </p:nvPr>
        </p:nvSpPr>
        <p:spPr/>
      </p:sp>
      <p:sp>
        <p:nvSpPr>
          <p:cNvPr id="3" name="Footer Placeholder 2">
            <a:extLst>
              <a:ext uri="{FF2B5EF4-FFF2-40B4-BE49-F238E27FC236}">
                <a16:creationId xmlns:a16="http://schemas.microsoft.com/office/drawing/2014/main" id="{C3380A11-8150-4906-B7BC-E584DC029865}"/>
              </a:ext>
            </a:extLst>
          </p:cNvPr>
          <p:cNvSpPr>
            <a:spLocks noGrp="1"/>
          </p:cNvSpPr>
          <p:nvPr>
            <p:ph type="ftr" sz="quarter" idx="11"/>
          </p:nvPr>
        </p:nvSpPr>
        <p:spPr/>
        <p:txBody>
          <a:bodyPr/>
          <a:lstStyle/>
          <a:p>
            <a:r>
              <a:rPr lang="en-GB"/>
              <a:t>useR 2021 - NNSampleSize</a:t>
            </a:r>
            <a:endParaRPr lang="en-GB" dirty="0"/>
          </a:p>
        </p:txBody>
      </p:sp>
      <p:pic>
        <p:nvPicPr>
          <p:cNvPr id="5" name="Picture Placeholder 9">
            <a:extLst>
              <a:ext uri="{FF2B5EF4-FFF2-40B4-BE49-F238E27FC236}">
                <a16:creationId xmlns:a16="http://schemas.microsoft.com/office/drawing/2014/main" id="{4A69BB04-C5BC-4BB8-9A03-4F31D7F80144}"/>
              </a:ext>
            </a:extLst>
          </p:cNvPr>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b="-2"/>
          <a:stretch/>
        </p:blipFill>
        <p:spPr>
          <a:xfrm>
            <a:off x="323413" y="324000"/>
            <a:ext cx="4488001" cy="6210300"/>
          </a:xfrm>
          <a:prstGeom prst="rect">
            <a:avLst/>
          </a:prstGeom>
        </p:spPr>
      </p:pic>
      <p:sp>
        <p:nvSpPr>
          <p:cNvPr id="4" name="Slide Number Placeholder 3">
            <a:extLst>
              <a:ext uri="{FF2B5EF4-FFF2-40B4-BE49-F238E27FC236}">
                <a16:creationId xmlns:a16="http://schemas.microsoft.com/office/drawing/2014/main" id="{494A3DD9-5BEB-4991-A767-785BE7B3A54E}"/>
              </a:ext>
            </a:extLst>
          </p:cNvPr>
          <p:cNvSpPr>
            <a:spLocks noGrp="1"/>
          </p:cNvSpPr>
          <p:nvPr>
            <p:ph type="sldNum" sz="quarter" idx="4"/>
          </p:nvPr>
        </p:nvSpPr>
        <p:spPr/>
        <p:txBody>
          <a:bodyPr/>
          <a:lstStyle/>
          <a:p>
            <a:fld id="{23AA811B-2EBD-4900-905E-5BE206449611}" type="slidenum">
              <a:rPr lang="en-GB" smtClean="0"/>
              <a:pPr/>
              <a:t>1</a:t>
            </a:fld>
            <a:endParaRPr lang="en-GB" dirty="0"/>
          </a:p>
        </p:txBody>
      </p:sp>
    </p:spTree>
    <p:custDataLst>
      <p:custData r:id="rId1"/>
      <p:custData r:id="rId2"/>
    </p:custDataLst>
    <p:extLst>
      <p:ext uri="{BB962C8B-B14F-4D97-AF65-F5344CB8AC3E}">
        <p14:creationId xmlns:p14="http://schemas.microsoft.com/office/powerpoint/2010/main" val="76567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88E7F-8EA2-407D-97AC-DE4D99E04A27}"/>
              </a:ext>
            </a:extLst>
          </p:cNvPr>
          <p:cNvSpPr>
            <a:spLocks noGrp="1"/>
          </p:cNvSpPr>
          <p:nvPr>
            <p:ph type="title"/>
          </p:nvPr>
        </p:nvSpPr>
        <p:spPr/>
        <p:txBody>
          <a:bodyPr/>
          <a:lstStyle/>
          <a:p>
            <a:endParaRPr lang="en-GB"/>
          </a:p>
        </p:txBody>
      </p:sp>
      <p:sp>
        <p:nvSpPr>
          <p:cNvPr id="4" name="Footer Placeholder 3">
            <a:extLst>
              <a:ext uri="{FF2B5EF4-FFF2-40B4-BE49-F238E27FC236}">
                <a16:creationId xmlns:a16="http://schemas.microsoft.com/office/drawing/2014/main" id="{1511CA4C-CFAA-4C99-86E1-618CA5612C18}"/>
              </a:ext>
            </a:extLst>
          </p:cNvPr>
          <p:cNvSpPr>
            <a:spLocks noGrp="1"/>
          </p:cNvSpPr>
          <p:nvPr>
            <p:ph type="ftr" sz="quarter" idx="3"/>
          </p:nvPr>
        </p:nvSpPr>
        <p:spPr/>
        <p:txBody>
          <a:bodyPr/>
          <a:lstStyle/>
          <a:p>
            <a:pPr>
              <a:defRPr/>
            </a:pPr>
            <a:r>
              <a:rPr lang="en-GB" noProof="0"/>
              <a:t>useR 2021 - NNSampleSize</a:t>
            </a:r>
            <a:endParaRPr lang="en-GB" noProof="0" dirty="0"/>
          </a:p>
        </p:txBody>
      </p:sp>
      <p:sp>
        <p:nvSpPr>
          <p:cNvPr id="5" name="Date Placeholder 4">
            <a:extLst>
              <a:ext uri="{FF2B5EF4-FFF2-40B4-BE49-F238E27FC236}">
                <a16:creationId xmlns:a16="http://schemas.microsoft.com/office/drawing/2014/main" id="{C929AA87-3747-48A1-BCD3-5FBA63A8A9BB}"/>
              </a:ext>
            </a:extLst>
          </p:cNvPr>
          <p:cNvSpPr>
            <a:spLocks noGrp="1"/>
          </p:cNvSpPr>
          <p:nvPr>
            <p:ph type="dt" sz="half" idx="2"/>
          </p:nvPr>
        </p:nvSpPr>
        <p:spPr/>
        <p:txBody>
          <a:bodyPr/>
          <a:lstStyle/>
          <a:p>
            <a:pPr>
              <a:defRPr/>
            </a:pPr>
            <a:r>
              <a:rPr lang="en-US" noProof="0"/>
              <a:t>6-JUL-2021</a:t>
            </a:r>
            <a:endParaRPr lang="en-GB" noProof="0" dirty="0"/>
          </a:p>
        </p:txBody>
      </p:sp>
      <p:sp>
        <p:nvSpPr>
          <p:cNvPr id="6" name="Slide Number Placeholder 5">
            <a:extLst>
              <a:ext uri="{FF2B5EF4-FFF2-40B4-BE49-F238E27FC236}">
                <a16:creationId xmlns:a16="http://schemas.microsoft.com/office/drawing/2014/main" id="{7178A6B5-91A1-44B0-B240-082C6D1D62A7}"/>
              </a:ext>
            </a:extLst>
          </p:cNvPr>
          <p:cNvSpPr>
            <a:spLocks noGrp="1"/>
          </p:cNvSpPr>
          <p:nvPr>
            <p:ph type="sldNum" sz="quarter" idx="4"/>
          </p:nvPr>
        </p:nvSpPr>
        <p:spPr/>
        <p:txBody>
          <a:bodyPr/>
          <a:lstStyle/>
          <a:p>
            <a:pPr>
              <a:defRPr/>
            </a:pPr>
            <a:fld id="{4B01E8EF-57E8-4F85-90EB-163CEE512F88}" type="slidenum">
              <a:rPr lang="en-GB" noProof="0" smtClean="0"/>
              <a:pPr>
                <a:defRPr/>
              </a:pPr>
              <a:t>10</a:t>
            </a:fld>
            <a:endParaRPr lang="en-GB" noProof="0" dirty="0"/>
          </a:p>
        </p:txBody>
      </p:sp>
      <p:pic>
        <p:nvPicPr>
          <p:cNvPr id="7" name="reactiveSampleSizes-FixedDesign">
            <a:hlinkClick r:id="" action="ppaction://media"/>
            <a:extLst>
              <a:ext uri="{FF2B5EF4-FFF2-40B4-BE49-F238E27FC236}">
                <a16:creationId xmlns:a16="http://schemas.microsoft.com/office/drawing/2014/main" id="{9B69A3B9-903F-4DCF-ABAC-BF0226CDB912}"/>
              </a:ext>
            </a:extLst>
          </p:cNvPr>
          <p:cNvPicPr preferRelativeResize="0">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1054" r="-1373" b="6412"/>
          <a:stretch/>
        </p:blipFill>
        <p:spPr>
          <a:xfrm>
            <a:off x="422400" y="544249"/>
            <a:ext cx="11579752" cy="57695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8401335"/>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A1542F-6253-4F3D-A957-42ADABE04BD8}"/>
              </a:ext>
            </a:extLst>
          </p:cNvPr>
          <p:cNvSpPr>
            <a:spLocks noGrp="1"/>
          </p:cNvSpPr>
          <p:nvPr>
            <p:ph idx="1"/>
          </p:nvPr>
        </p:nvSpPr>
        <p:spPr/>
        <p:txBody>
          <a:bodyPr/>
          <a:lstStyle/>
          <a:p>
            <a:r>
              <a:rPr lang="en-GB" dirty="0" err="1">
                <a:hlinkClick r:id="rId3"/>
              </a:rPr>
              <a:t>NNpackages</a:t>
            </a:r>
            <a:r>
              <a:rPr lang="en-GB" dirty="0">
                <a:hlinkClick r:id="rId3"/>
              </a:rPr>
              <a:t>/</a:t>
            </a:r>
            <a:r>
              <a:rPr lang="en-GB" dirty="0" err="1">
                <a:hlinkClick r:id="rId3"/>
              </a:rPr>
              <a:t>NNSampleSize</a:t>
            </a:r>
            <a:r>
              <a:rPr lang="en-GB" dirty="0">
                <a:hlinkClick r:id="rId3"/>
              </a:rPr>
              <a:t> (github.com)</a:t>
            </a:r>
            <a:endParaRPr lang="da-DK" dirty="0"/>
          </a:p>
          <a:p>
            <a:endParaRPr lang="en-GB" dirty="0"/>
          </a:p>
        </p:txBody>
      </p:sp>
      <p:sp>
        <p:nvSpPr>
          <p:cNvPr id="3" name="Title 2">
            <a:extLst>
              <a:ext uri="{FF2B5EF4-FFF2-40B4-BE49-F238E27FC236}">
                <a16:creationId xmlns:a16="http://schemas.microsoft.com/office/drawing/2014/main" id="{0312EC10-C113-4589-90BC-330A50917E4B}"/>
              </a:ext>
            </a:extLst>
          </p:cNvPr>
          <p:cNvSpPr>
            <a:spLocks noGrp="1"/>
          </p:cNvSpPr>
          <p:nvPr>
            <p:ph type="title"/>
          </p:nvPr>
        </p:nvSpPr>
        <p:spPr/>
        <p:txBody>
          <a:bodyPr/>
          <a:lstStyle/>
          <a:p>
            <a:r>
              <a:rPr lang="da-DK" dirty="0"/>
              <a:t>Source code available</a:t>
            </a:r>
            <a:endParaRPr lang="en-GB" dirty="0"/>
          </a:p>
        </p:txBody>
      </p:sp>
      <p:sp>
        <p:nvSpPr>
          <p:cNvPr id="4" name="Footer Placeholder 3">
            <a:extLst>
              <a:ext uri="{FF2B5EF4-FFF2-40B4-BE49-F238E27FC236}">
                <a16:creationId xmlns:a16="http://schemas.microsoft.com/office/drawing/2014/main" id="{7D42EE91-5C75-4EC9-960E-35F0751842CA}"/>
              </a:ext>
            </a:extLst>
          </p:cNvPr>
          <p:cNvSpPr>
            <a:spLocks noGrp="1"/>
          </p:cNvSpPr>
          <p:nvPr>
            <p:ph type="ftr" sz="quarter" idx="3"/>
          </p:nvPr>
        </p:nvSpPr>
        <p:spPr/>
        <p:txBody>
          <a:bodyPr/>
          <a:lstStyle/>
          <a:p>
            <a:pPr>
              <a:defRPr/>
            </a:pPr>
            <a:r>
              <a:rPr lang="en-GB" noProof="0"/>
              <a:t>useR 2021 - NNSampleSize</a:t>
            </a:r>
            <a:endParaRPr lang="en-GB" noProof="0" dirty="0"/>
          </a:p>
        </p:txBody>
      </p:sp>
      <p:sp>
        <p:nvSpPr>
          <p:cNvPr id="5" name="Date Placeholder 4">
            <a:extLst>
              <a:ext uri="{FF2B5EF4-FFF2-40B4-BE49-F238E27FC236}">
                <a16:creationId xmlns:a16="http://schemas.microsoft.com/office/drawing/2014/main" id="{C8F21E06-8EF5-4D98-B4C2-8921373D247F}"/>
              </a:ext>
            </a:extLst>
          </p:cNvPr>
          <p:cNvSpPr>
            <a:spLocks noGrp="1"/>
          </p:cNvSpPr>
          <p:nvPr>
            <p:ph type="dt" sz="half" idx="2"/>
          </p:nvPr>
        </p:nvSpPr>
        <p:spPr/>
        <p:txBody>
          <a:bodyPr/>
          <a:lstStyle/>
          <a:p>
            <a:pPr>
              <a:defRPr/>
            </a:pPr>
            <a:r>
              <a:rPr lang="en-US" noProof="0"/>
              <a:t>6-JUL-2021</a:t>
            </a:r>
            <a:endParaRPr lang="en-GB" noProof="0" dirty="0"/>
          </a:p>
        </p:txBody>
      </p:sp>
      <p:sp>
        <p:nvSpPr>
          <p:cNvPr id="6" name="Slide Number Placeholder 5">
            <a:extLst>
              <a:ext uri="{FF2B5EF4-FFF2-40B4-BE49-F238E27FC236}">
                <a16:creationId xmlns:a16="http://schemas.microsoft.com/office/drawing/2014/main" id="{7611B4A4-E52F-4206-BE5E-D69C5AD40C5F}"/>
              </a:ext>
            </a:extLst>
          </p:cNvPr>
          <p:cNvSpPr>
            <a:spLocks noGrp="1"/>
          </p:cNvSpPr>
          <p:nvPr>
            <p:ph type="sldNum" sz="quarter" idx="4"/>
          </p:nvPr>
        </p:nvSpPr>
        <p:spPr/>
        <p:txBody>
          <a:bodyPr/>
          <a:lstStyle/>
          <a:p>
            <a:pPr>
              <a:defRPr/>
            </a:pPr>
            <a:fld id="{4B01E8EF-57E8-4F85-90EB-163CEE512F88}" type="slidenum">
              <a:rPr lang="en-GB" noProof="0" smtClean="0"/>
              <a:pPr>
                <a:defRPr/>
              </a:pPr>
              <a:t>11</a:t>
            </a:fld>
            <a:endParaRPr lang="en-GB" noProof="0" dirty="0"/>
          </a:p>
        </p:txBody>
      </p:sp>
    </p:spTree>
    <p:extLst>
      <p:ext uri="{BB962C8B-B14F-4D97-AF65-F5344CB8AC3E}">
        <p14:creationId xmlns:p14="http://schemas.microsoft.com/office/powerpoint/2010/main" val="1432280947"/>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p:txBody>
          <a:bodyPr/>
          <a:lstStyle/>
          <a:p>
            <a:r>
              <a:rPr lang="da-DK" dirty="0"/>
              <a:t>Disclaimer</a:t>
            </a:r>
            <a:endParaRPr lang="en-US" dirty="0"/>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p:txBody>
          <a:bodyPr/>
          <a:lstStyle/>
          <a:p>
            <a:pPr marL="0" indent="0">
              <a:buNone/>
            </a:pPr>
            <a:r>
              <a:rPr lang="en-GB" i="1" dirty="0"/>
              <a:t>Views and opinions expressed are those of the speaker and not necessarily Novo Nordisk </a:t>
            </a:r>
            <a:endParaRPr lang="en-GB" dirty="0"/>
          </a:p>
          <a:p>
            <a:pPr marL="0" indent="0">
              <a:buNone/>
            </a:pPr>
            <a:endParaRPr lang="en-US"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r>
              <a:rPr lang="en-GB"/>
              <a:t>useR 2021 - NNSampleSize</a:t>
            </a:r>
            <a:endParaRPr lang="en-GB"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GB" smtClean="0"/>
              <a:pPr/>
              <a:t>2</a:t>
            </a:fld>
            <a:endParaRPr lang="en-GB"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r>
              <a:rPr lang="en-US"/>
              <a:t>6-JUL-2021</a:t>
            </a:r>
            <a:endParaRPr lang="en-GB" dirty="0"/>
          </a:p>
        </p:txBody>
      </p:sp>
    </p:spTree>
    <p:custDataLst>
      <p:custData r:id="rId1"/>
      <p:custData r:id="rId2"/>
    </p:custDataLst>
    <p:extLst>
      <p:ext uri="{BB962C8B-B14F-4D97-AF65-F5344CB8AC3E}">
        <p14:creationId xmlns:p14="http://schemas.microsoft.com/office/powerpoint/2010/main" val="373981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76F033-90C4-4ADC-935D-150D2E3074B3}"/>
              </a:ext>
            </a:extLst>
          </p:cNvPr>
          <p:cNvSpPr>
            <a:spLocks noGrp="1"/>
          </p:cNvSpPr>
          <p:nvPr>
            <p:ph type="dt" sz="half" idx="10"/>
          </p:nvPr>
        </p:nvSpPr>
        <p:spPr/>
        <p:txBody>
          <a:bodyPr/>
          <a:lstStyle/>
          <a:p>
            <a:r>
              <a:rPr lang="en-US"/>
              <a:t>6-JUL-2021</a:t>
            </a:r>
            <a:endParaRPr lang="en-GB" dirty="0"/>
          </a:p>
        </p:txBody>
      </p:sp>
      <p:sp>
        <p:nvSpPr>
          <p:cNvPr id="5" name="Footer Placeholder 4">
            <a:extLst>
              <a:ext uri="{FF2B5EF4-FFF2-40B4-BE49-F238E27FC236}">
                <a16:creationId xmlns:a16="http://schemas.microsoft.com/office/drawing/2014/main" id="{147CE942-9D72-404A-B141-6A39B49F7646}"/>
              </a:ext>
            </a:extLst>
          </p:cNvPr>
          <p:cNvSpPr>
            <a:spLocks noGrp="1"/>
          </p:cNvSpPr>
          <p:nvPr>
            <p:ph type="ftr" sz="quarter" idx="11"/>
          </p:nvPr>
        </p:nvSpPr>
        <p:spPr/>
        <p:txBody>
          <a:bodyPr/>
          <a:lstStyle/>
          <a:p>
            <a:r>
              <a:rPr lang="en-GB"/>
              <a:t>useR 2021 - NNSampleSize</a:t>
            </a:r>
            <a:endParaRPr lang="en-GB" dirty="0"/>
          </a:p>
        </p:txBody>
      </p:sp>
      <p:sp>
        <p:nvSpPr>
          <p:cNvPr id="6" name="Slide Number Placeholder 5">
            <a:extLst>
              <a:ext uri="{FF2B5EF4-FFF2-40B4-BE49-F238E27FC236}">
                <a16:creationId xmlns:a16="http://schemas.microsoft.com/office/drawing/2014/main" id="{379F4666-9808-4FE5-9D3C-95ABE7A80E32}"/>
              </a:ext>
            </a:extLst>
          </p:cNvPr>
          <p:cNvSpPr>
            <a:spLocks noGrp="1"/>
          </p:cNvSpPr>
          <p:nvPr>
            <p:ph type="sldNum" sz="quarter" idx="12"/>
          </p:nvPr>
        </p:nvSpPr>
        <p:spPr/>
        <p:txBody>
          <a:bodyPr/>
          <a:lstStyle/>
          <a:p>
            <a:fld id="{23AA811B-2EBD-4900-905E-5BE206449611}" type="slidenum">
              <a:rPr lang="en-GB" smtClean="0"/>
              <a:t>3</a:t>
            </a:fld>
            <a:endParaRPr lang="en-GB" dirty="0"/>
          </a:p>
        </p:txBody>
      </p:sp>
      <p:pic>
        <p:nvPicPr>
          <p:cNvPr id="8" name="Picture 7">
            <a:extLst>
              <a:ext uri="{FF2B5EF4-FFF2-40B4-BE49-F238E27FC236}">
                <a16:creationId xmlns:a16="http://schemas.microsoft.com/office/drawing/2014/main" id="{415F8C21-B061-46B2-96F0-E553F57D3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054850" y="1623600"/>
            <a:ext cx="2948028" cy="4256259"/>
          </a:xfrm>
          <a:prstGeom prst="rect">
            <a:avLst/>
          </a:prstGeom>
        </p:spPr>
      </p:pic>
      <p:grpSp>
        <p:nvGrpSpPr>
          <p:cNvPr id="9" name="Group 8">
            <a:extLst>
              <a:ext uri="{FF2B5EF4-FFF2-40B4-BE49-F238E27FC236}">
                <a16:creationId xmlns:a16="http://schemas.microsoft.com/office/drawing/2014/main" id="{338C9DB4-C88D-4336-959D-642274EC8ECD}"/>
              </a:ext>
            </a:extLst>
          </p:cNvPr>
          <p:cNvGrpSpPr>
            <a:grpSpLocks noChangeAspect="1"/>
          </p:cNvGrpSpPr>
          <p:nvPr/>
        </p:nvGrpSpPr>
        <p:grpSpPr bwMode="auto">
          <a:xfrm>
            <a:off x="1487160" y="3386106"/>
            <a:ext cx="1892590" cy="1885681"/>
            <a:chOff x="2327" y="1219"/>
            <a:chExt cx="274" cy="273"/>
          </a:xfrm>
        </p:grpSpPr>
        <p:sp>
          <p:nvSpPr>
            <p:cNvPr id="10" name="AutoShape 21">
              <a:extLst>
                <a:ext uri="{FF2B5EF4-FFF2-40B4-BE49-F238E27FC236}">
                  <a16:creationId xmlns:a16="http://schemas.microsoft.com/office/drawing/2014/main" id="{4E203102-048E-433F-9216-24F3687CBD16}"/>
                </a:ext>
              </a:extLst>
            </p:cNvPr>
            <p:cNvSpPr>
              <a:spLocks noChangeAspect="1" noChangeArrowheads="1" noTextEdit="1"/>
            </p:cNvSpPr>
            <p:nvPr/>
          </p:nvSpPr>
          <p:spPr bwMode="auto">
            <a:xfrm>
              <a:off x="2328" y="1219"/>
              <a:ext cx="2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1" name="Rectangle 10">
              <a:extLst>
                <a:ext uri="{FF2B5EF4-FFF2-40B4-BE49-F238E27FC236}">
                  <a16:creationId xmlns:a16="http://schemas.microsoft.com/office/drawing/2014/main" id="{560B53C9-AF45-4486-9B34-B80A4C066156}"/>
                </a:ext>
              </a:extLst>
            </p:cNvPr>
            <p:cNvSpPr>
              <a:spLocks noChangeArrowheads="1"/>
            </p:cNvSpPr>
            <p:nvPr/>
          </p:nvSpPr>
          <p:spPr bwMode="auto">
            <a:xfrm>
              <a:off x="2327" y="1220"/>
              <a:ext cx="274"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2" name="Freeform 4">
              <a:extLst>
                <a:ext uri="{FF2B5EF4-FFF2-40B4-BE49-F238E27FC236}">
                  <a16:creationId xmlns:a16="http://schemas.microsoft.com/office/drawing/2014/main" id="{3D17E1CC-771A-4E63-981E-84AB4703C07E}"/>
                </a:ext>
              </a:extLst>
            </p:cNvPr>
            <p:cNvSpPr>
              <a:spLocks/>
            </p:cNvSpPr>
            <p:nvPr/>
          </p:nvSpPr>
          <p:spPr bwMode="auto">
            <a:xfrm>
              <a:off x="2501" y="1394"/>
              <a:ext cx="24" cy="17"/>
            </a:xfrm>
            <a:custGeom>
              <a:avLst/>
              <a:gdLst>
                <a:gd name="T0" fmla="*/ 21 w 24"/>
                <a:gd name="T1" fmla="*/ 0 h 17"/>
                <a:gd name="T2" fmla="*/ 15 w 24"/>
                <a:gd name="T3" fmla="*/ 0 h 17"/>
                <a:gd name="T4" fmla="*/ 15 w 24"/>
                <a:gd name="T5" fmla="*/ 11 h 17"/>
                <a:gd name="T6" fmla="*/ 0 w 24"/>
                <a:gd name="T7" fmla="*/ 11 h 17"/>
                <a:gd name="T8" fmla="*/ 0 w 24"/>
                <a:gd name="T9" fmla="*/ 17 h 17"/>
                <a:gd name="T10" fmla="*/ 24 w 24"/>
                <a:gd name="T11" fmla="*/ 17 h 17"/>
                <a:gd name="T12" fmla="*/ 24 w 24"/>
                <a:gd name="T13" fmla="*/ 11 h 17"/>
                <a:gd name="T14" fmla="*/ 21 w 24"/>
                <a:gd name="T15" fmla="*/ 11 h 17"/>
                <a:gd name="T16" fmla="*/ 21 w 2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7">
                  <a:moveTo>
                    <a:pt x="21" y="0"/>
                  </a:moveTo>
                  <a:lnTo>
                    <a:pt x="15" y="0"/>
                  </a:lnTo>
                  <a:lnTo>
                    <a:pt x="15" y="11"/>
                  </a:lnTo>
                  <a:lnTo>
                    <a:pt x="0" y="11"/>
                  </a:lnTo>
                  <a:lnTo>
                    <a:pt x="0" y="17"/>
                  </a:lnTo>
                  <a:lnTo>
                    <a:pt x="24" y="17"/>
                  </a:lnTo>
                  <a:lnTo>
                    <a:pt x="24" y="11"/>
                  </a:lnTo>
                  <a:lnTo>
                    <a:pt x="21" y="11"/>
                  </a:lnTo>
                  <a:lnTo>
                    <a:pt x="21" y="0"/>
                  </a:lnTo>
                  <a:close/>
                </a:path>
              </a:pathLst>
            </a:custGeom>
            <a:solidFill>
              <a:srgbClr val="009F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3" name="Oval 12">
              <a:extLst>
                <a:ext uri="{FF2B5EF4-FFF2-40B4-BE49-F238E27FC236}">
                  <a16:creationId xmlns:a16="http://schemas.microsoft.com/office/drawing/2014/main" id="{F593079D-F5A6-45BE-B9CE-E69DC39C13AD}"/>
                </a:ext>
              </a:extLst>
            </p:cNvPr>
            <p:cNvSpPr>
              <a:spLocks noChangeArrowheads="1"/>
            </p:cNvSpPr>
            <p:nvPr/>
          </p:nvSpPr>
          <p:spPr bwMode="auto">
            <a:xfrm>
              <a:off x="2461" y="1447"/>
              <a:ext cx="6" cy="6"/>
            </a:xfrm>
            <a:prstGeom prst="ellipse">
              <a:avLst/>
            </a:prstGeom>
            <a:solidFill>
              <a:srgbClr val="001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4" name="Freeform 6">
              <a:extLst>
                <a:ext uri="{FF2B5EF4-FFF2-40B4-BE49-F238E27FC236}">
                  <a16:creationId xmlns:a16="http://schemas.microsoft.com/office/drawing/2014/main" id="{A2826BBF-28F9-4267-8644-8CE3C1E22FC3}"/>
                </a:ext>
              </a:extLst>
            </p:cNvPr>
            <p:cNvSpPr>
              <a:spLocks noEditPoints="1"/>
            </p:cNvSpPr>
            <p:nvPr/>
          </p:nvSpPr>
          <p:spPr bwMode="auto">
            <a:xfrm>
              <a:off x="2378" y="1244"/>
              <a:ext cx="172" cy="223"/>
            </a:xfrm>
            <a:custGeom>
              <a:avLst/>
              <a:gdLst>
                <a:gd name="T0" fmla="*/ 264 w 324"/>
                <a:gd name="T1" fmla="*/ 220 h 419"/>
                <a:gd name="T2" fmla="*/ 231 w 324"/>
                <a:gd name="T3" fmla="*/ 178 h 419"/>
                <a:gd name="T4" fmla="*/ 264 w 324"/>
                <a:gd name="T5" fmla="*/ 102 h 419"/>
                <a:gd name="T6" fmla="*/ 240 w 324"/>
                <a:gd name="T7" fmla="*/ 38 h 419"/>
                <a:gd name="T8" fmla="*/ 161 w 324"/>
                <a:gd name="T9" fmla="*/ 0 h 419"/>
                <a:gd name="T10" fmla="*/ 82 w 324"/>
                <a:gd name="T11" fmla="*/ 38 h 419"/>
                <a:gd name="T12" fmla="*/ 59 w 324"/>
                <a:gd name="T13" fmla="*/ 102 h 419"/>
                <a:gd name="T14" fmla="*/ 93 w 324"/>
                <a:gd name="T15" fmla="*/ 178 h 419"/>
                <a:gd name="T16" fmla="*/ 59 w 324"/>
                <a:gd name="T17" fmla="*/ 218 h 419"/>
                <a:gd name="T18" fmla="*/ 0 w 324"/>
                <a:gd name="T19" fmla="*/ 289 h 419"/>
                <a:gd name="T20" fmla="*/ 8 w 324"/>
                <a:gd name="T21" fmla="*/ 296 h 419"/>
                <a:gd name="T22" fmla="*/ 62 w 324"/>
                <a:gd name="T23" fmla="*/ 233 h 419"/>
                <a:gd name="T24" fmla="*/ 156 w 324"/>
                <a:gd name="T25" fmla="*/ 309 h 419"/>
                <a:gd name="T26" fmla="*/ 156 w 324"/>
                <a:gd name="T27" fmla="*/ 356 h 419"/>
                <a:gd name="T28" fmla="*/ 130 w 324"/>
                <a:gd name="T29" fmla="*/ 388 h 419"/>
                <a:gd name="T30" fmla="*/ 162 w 324"/>
                <a:gd name="T31" fmla="*/ 419 h 419"/>
                <a:gd name="T32" fmla="*/ 194 w 324"/>
                <a:gd name="T33" fmla="*/ 388 h 419"/>
                <a:gd name="T34" fmla="*/ 167 w 324"/>
                <a:gd name="T35" fmla="*/ 356 h 419"/>
                <a:gd name="T36" fmla="*/ 168 w 324"/>
                <a:gd name="T37" fmla="*/ 309 h 419"/>
                <a:gd name="T38" fmla="*/ 261 w 324"/>
                <a:gd name="T39" fmla="*/ 234 h 419"/>
                <a:gd name="T40" fmla="*/ 316 w 324"/>
                <a:gd name="T41" fmla="*/ 297 h 419"/>
                <a:gd name="T42" fmla="*/ 324 w 324"/>
                <a:gd name="T43" fmla="*/ 289 h 419"/>
                <a:gd name="T44" fmla="*/ 264 w 324"/>
                <a:gd name="T45" fmla="*/ 220 h 419"/>
                <a:gd name="T46" fmla="*/ 250 w 324"/>
                <a:gd name="T47" fmla="*/ 209 h 419"/>
                <a:gd name="T48" fmla="*/ 210 w 324"/>
                <a:gd name="T49" fmla="*/ 192 h 419"/>
                <a:gd name="T50" fmla="*/ 221 w 324"/>
                <a:gd name="T51" fmla="*/ 186 h 419"/>
                <a:gd name="T52" fmla="*/ 250 w 324"/>
                <a:gd name="T53" fmla="*/ 209 h 419"/>
                <a:gd name="T54" fmla="*/ 196 w 324"/>
                <a:gd name="T55" fmla="*/ 199 h 419"/>
                <a:gd name="T56" fmla="*/ 223 w 324"/>
                <a:gd name="T57" fmla="*/ 210 h 419"/>
                <a:gd name="T58" fmla="*/ 173 w 324"/>
                <a:gd name="T59" fmla="*/ 243 h 419"/>
                <a:gd name="T60" fmla="*/ 162 w 324"/>
                <a:gd name="T61" fmla="*/ 255 h 419"/>
                <a:gd name="T62" fmla="*/ 149 w 324"/>
                <a:gd name="T63" fmla="*/ 243 h 419"/>
                <a:gd name="T64" fmla="*/ 102 w 324"/>
                <a:gd name="T65" fmla="*/ 209 h 419"/>
                <a:gd name="T66" fmla="*/ 128 w 324"/>
                <a:gd name="T67" fmla="*/ 199 h 419"/>
                <a:gd name="T68" fmla="*/ 162 w 324"/>
                <a:gd name="T69" fmla="*/ 205 h 419"/>
                <a:gd name="T70" fmla="*/ 196 w 324"/>
                <a:gd name="T71" fmla="*/ 199 h 419"/>
                <a:gd name="T72" fmla="*/ 76 w 324"/>
                <a:gd name="T73" fmla="*/ 108 h 419"/>
                <a:gd name="T74" fmla="*/ 76 w 324"/>
                <a:gd name="T75" fmla="*/ 108 h 419"/>
                <a:gd name="T76" fmla="*/ 114 w 324"/>
                <a:gd name="T77" fmla="*/ 39 h 419"/>
                <a:gd name="T78" fmla="*/ 244 w 324"/>
                <a:gd name="T79" fmla="*/ 76 h 419"/>
                <a:gd name="T80" fmla="*/ 247 w 324"/>
                <a:gd name="T81" fmla="*/ 100 h 419"/>
                <a:gd name="T82" fmla="*/ 161 w 324"/>
                <a:gd name="T83" fmla="*/ 187 h 419"/>
                <a:gd name="T84" fmla="*/ 76 w 324"/>
                <a:gd name="T85" fmla="*/ 108 h 419"/>
                <a:gd name="T86" fmla="*/ 103 w 324"/>
                <a:gd name="T87" fmla="*/ 186 h 419"/>
                <a:gd name="T88" fmla="*/ 114 w 324"/>
                <a:gd name="T89" fmla="*/ 192 h 419"/>
                <a:gd name="T90" fmla="*/ 74 w 324"/>
                <a:gd name="T91" fmla="*/ 208 h 419"/>
                <a:gd name="T92" fmla="*/ 103 w 324"/>
                <a:gd name="T93" fmla="*/ 186 h 419"/>
                <a:gd name="T94" fmla="*/ 182 w 324"/>
                <a:gd name="T95" fmla="*/ 388 h 419"/>
                <a:gd name="T96" fmla="*/ 162 w 324"/>
                <a:gd name="T97" fmla="*/ 408 h 419"/>
                <a:gd name="T98" fmla="*/ 141 w 324"/>
                <a:gd name="T99" fmla="*/ 388 h 419"/>
                <a:gd name="T100" fmla="*/ 162 w 324"/>
                <a:gd name="T101" fmla="*/ 367 h 419"/>
                <a:gd name="T102" fmla="*/ 182 w 324"/>
                <a:gd name="T103" fmla="*/ 388 h 419"/>
                <a:gd name="T104" fmla="*/ 71 w 324"/>
                <a:gd name="T105" fmla="*/ 221 h 419"/>
                <a:gd name="T106" fmla="*/ 91 w 324"/>
                <a:gd name="T107" fmla="*/ 213 h 419"/>
                <a:gd name="T108" fmla="*/ 143 w 324"/>
                <a:gd name="T109" fmla="*/ 253 h 419"/>
                <a:gd name="T110" fmla="*/ 162 w 324"/>
                <a:gd name="T111" fmla="*/ 271 h 419"/>
                <a:gd name="T112" fmla="*/ 179 w 324"/>
                <a:gd name="T113" fmla="*/ 253 h 419"/>
                <a:gd name="T114" fmla="*/ 234 w 324"/>
                <a:gd name="T115" fmla="*/ 214 h 419"/>
                <a:gd name="T116" fmla="*/ 253 w 324"/>
                <a:gd name="T117" fmla="*/ 222 h 419"/>
                <a:gd name="T118" fmla="*/ 162 w 324"/>
                <a:gd name="T119" fmla="*/ 299 h 419"/>
                <a:gd name="T120" fmla="*/ 71 w 324"/>
                <a:gd name="T121" fmla="*/ 22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4" h="419">
                  <a:moveTo>
                    <a:pt x="264" y="220"/>
                  </a:moveTo>
                  <a:cubicBezTo>
                    <a:pt x="264" y="199"/>
                    <a:pt x="246" y="184"/>
                    <a:pt x="231" y="178"/>
                  </a:cubicBezTo>
                  <a:cubicBezTo>
                    <a:pt x="251" y="159"/>
                    <a:pt x="264" y="132"/>
                    <a:pt x="264" y="102"/>
                  </a:cubicBezTo>
                  <a:cubicBezTo>
                    <a:pt x="264" y="78"/>
                    <a:pt x="254" y="55"/>
                    <a:pt x="240" y="38"/>
                  </a:cubicBezTo>
                  <a:cubicBezTo>
                    <a:pt x="222" y="15"/>
                    <a:pt x="193" y="0"/>
                    <a:pt x="161" y="0"/>
                  </a:cubicBezTo>
                  <a:cubicBezTo>
                    <a:pt x="130" y="0"/>
                    <a:pt x="101" y="15"/>
                    <a:pt x="82" y="38"/>
                  </a:cubicBezTo>
                  <a:cubicBezTo>
                    <a:pt x="68" y="55"/>
                    <a:pt x="59" y="78"/>
                    <a:pt x="59" y="102"/>
                  </a:cubicBezTo>
                  <a:cubicBezTo>
                    <a:pt x="59" y="132"/>
                    <a:pt x="72" y="159"/>
                    <a:pt x="93" y="178"/>
                  </a:cubicBezTo>
                  <a:cubicBezTo>
                    <a:pt x="78" y="184"/>
                    <a:pt x="60" y="198"/>
                    <a:pt x="59" y="218"/>
                  </a:cubicBezTo>
                  <a:cubicBezTo>
                    <a:pt x="0" y="289"/>
                    <a:pt x="0" y="289"/>
                    <a:pt x="0" y="289"/>
                  </a:cubicBezTo>
                  <a:cubicBezTo>
                    <a:pt x="8" y="296"/>
                    <a:pt x="8" y="296"/>
                    <a:pt x="8" y="296"/>
                  </a:cubicBezTo>
                  <a:cubicBezTo>
                    <a:pt x="62" y="233"/>
                    <a:pt x="62" y="233"/>
                    <a:pt x="62" y="233"/>
                  </a:cubicBezTo>
                  <a:cubicBezTo>
                    <a:pt x="68" y="250"/>
                    <a:pt x="89" y="287"/>
                    <a:pt x="156" y="309"/>
                  </a:cubicBezTo>
                  <a:cubicBezTo>
                    <a:pt x="156" y="356"/>
                    <a:pt x="156" y="356"/>
                    <a:pt x="156" y="356"/>
                  </a:cubicBezTo>
                  <a:cubicBezTo>
                    <a:pt x="141" y="359"/>
                    <a:pt x="130" y="372"/>
                    <a:pt x="130" y="388"/>
                  </a:cubicBezTo>
                  <a:cubicBezTo>
                    <a:pt x="130" y="405"/>
                    <a:pt x="144" y="419"/>
                    <a:pt x="162" y="419"/>
                  </a:cubicBezTo>
                  <a:cubicBezTo>
                    <a:pt x="179" y="419"/>
                    <a:pt x="194" y="405"/>
                    <a:pt x="194" y="388"/>
                  </a:cubicBezTo>
                  <a:cubicBezTo>
                    <a:pt x="194" y="372"/>
                    <a:pt x="182" y="359"/>
                    <a:pt x="167" y="356"/>
                  </a:cubicBezTo>
                  <a:cubicBezTo>
                    <a:pt x="168" y="309"/>
                    <a:pt x="168" y="309"/>
                    <a:pt x="168" y="309"/>
                  </a:cubicBezTo>
                  <a:cubicBezTo>
                    <a:pt x="233" y="287"/>
                    <a:pt x="254" y="251"/>
                    <a:pt x="261" y="234"/>
                  </a:cubicBezTo>
                  <a:cubicBezTo>
                    <a:pt x="316" y="297"/>
                    <a:pt x="316" y="297"/>
                    <a:pt x="316" y="297"/>
                  </a:cubicBezTo>
                  <a:cubicBezTo>
                    <a:pt x="324" y="289"/>
                    <a:pt x="324" y="289"/>
                    <a:pt x="324" y="289"/>
                  </a:cubicBezTo>
                  <a:lnTo>
                    <a:pt x="264" y="220"/>
                  </a:lnTo>
                  <a:close/>
                  <a:moveTo>
                    <a:pt x="250" y="209"/>
                  </a:moveTo>
                  <a:cubicBezTo>
                    <a:pt x="210" y="192"/>
                    <a:pt x="210" y="192"/>
                    <a:pt x="210" y="192"/>
                  </a:cubicBezTo>
                  <a:cubicBezTo>
                    <a:pt x="210" y="192"/>
                    <a:pt x="217" y="189"/>
                    <a:pt x="221" y="186"/>
                  </a:cubicBezTo>
                  <a:cubicBezTo>
                    <a:pt x="230" y="189"/>
                    <a:pt x="244" y="197"/>
                    <a:pt x="250" y="209"/>
                  </a:cubicBezTo>
                  <a:moveTo>
                    <a:pt x="196" y="199"/>
                  </a:moveTo>
                  <a:cubicBezTo>
                    <a:pt x="223" y="210"/>
                    <a:pt x="223" y="210"/>
                    <a:pt x="223" y="210"/>
                  </a:cubicBezTo>
                  <a:cubicBezTo>
                    <a:pt x="206" y="233"/>
                    <a:pt x="173" y="243"/>
                    <a:pt x="173" y="243"/>
                  </a:cubicBezTo>
                  <a:cubicBezTo>
                    <a:pt x="162" y="255"/>
                    <a:pt x="162" y="255"/>
                    <a:pt x="162" y="255"/>
                  </a:cubicBezTo>
                  <a:cubicBezTo>
                    <a:pt x="149" y="243"/>
                    <a:pt x="149" y="243"/>
                    <a:pt x="149" y="243"/>
                  </a:cubicBezTo>
                  <a:cubicBezTo>
                    <a:pt x="148" y="243"/>
                    <a:pt x="119" y="233"/>
                    <a:pt x="102" y="209"/>
                  </a:cubicBezTo>
                  <a:cubicBezTo>
                    <a:pt x="128" y="199"/>
                    <a:pt x="128" y="199"/>
                    <a:pt x="128" y="199"/>
                  </a:cubicBezTo>
                  <a:cubicBezTo>
                    <a:pt x="139" y="202"/>
                    <a:pt x="150" y="205"/>
                    <a:pt x="162" y="205"/>
                  </a:cubicBezTo>
                  <a:cubicBezTo>
                    <a:pt x="162" y="205"/>
                    <a:pt x="184" y="205"/>
                    <a:pt x="196" y="199"/>
                  </a:cubicBezTo>
                  <a:moveTo>
                    <a:pt x="76" y="108"/>
                  </a:moveTo>
                  <a:cubicBezTo>
                    <a:pt x="76" y="108"/>
                    <a:pt x="76" y="108"/>
                    <a:pt x="76" y="108"/>
                  </a:cubicBezTo>
                  <a:cubicBezTo>
                    <a:pt x="76" y="108"/>
                    <a:pt x="108" y="79"/>
                    <a:pt x="114" y="39"/>
                  </a:cubicBezTo>
                  <a:cubicBezTo>
                    <a:pt x="114" y="39"/>
                    <a:pt x="163" y="101"/>
                    <a:pt x="244" y="76"/>
                  </a:cubicBezTo>
                  <a:cubicBezTo>
                    <a:pt x="247" y="88"/>
                    <a:pt x="247" y="100"/>
                    <a:pt x="247" y="100"/>
                  </a:cubicBezTo>
                  <a:cubicBezTo>
                    <a:pt x="247" y="148"/>
                    <a:pt x="209" y="187"/>
                    <a:pt x="161" y="187"/>
                  </a:cubicBezTo>
                  <a:cubicBezTo>
                    <a:pt x="117" y="187"/>
                    <a:pt x="80" y="152"/>
                    <a:pt x="76" y="108"/>
                  </a:cubicBezTo>
                  <a:moveTo>
                    <a:pt x="103" y="186"/>
                  </a:moveTo>
                  <a:cubicBezTo>
                    <a:pt x="106" y="188"/>
                    <a:pt x="110" y="191"/>
                    <a:pt x="114" y="192"/>
                  </a:cubicBezTo>
                  <a:cubicBezTo>
                    <a:pt x="74" y="208"/>
                    <a:pt x="74" y="208"/>
                    <a:pt x="74" y="208"/>
                  </a:cubicBezTo>
                  <a:cubicBezTo>
                    <a:pt x="80" y="197"/>
                    <a:pt x="93" y="189"/>
                    <a:pt x="103" y="186"/>
                  </a:cubicBezTo>
                  <a:moveTo>
                    <a:pt x="182" y="388"/>
                  </a:moveTo>
                  <a:cubicBezTo>
                    <a:pt x="182" y="399"/>
                    <a:pt x="173" y="408"/>
                    <a:pt x="162" y="408"/>
                  </a:cubicBezTo>
                  <a:cubicBezTo>
                    <a:pt x="151" y="408"/>
                    <a:pt x="141" y="399"/>
                    <a:pt x="141" y="388"/>
                  </a:cubicBezTo>
                  <a:cubicBezTo>
                    <a:pt x="141" y="376"/>
                    <a:pt x="151" y="367"/>
                    <a:pt x="162" y="367"/>
                  </a:cubicBezTo>
                  <a:cubicBezTo>
                    <a:pt x="173" y="367"/>
                    <a:pt x="182" y="376"/>
                    <a:pt x="182" y="388"/>
                  </a:cubicBezTo>
                  <a:moveTo>
                    <a:pt x="71" y="221"/>
                  </a:moveTo>
                  <a:cubicBezTo>
                    <a:pt x="91" y="213"/>
                    <a:pt x="91" y="213"/>
                    <a:pt x="91" y="213"/>
                  </a:cubicBezTo>
                  <a:cubicBezTo>
                    <a:pt x="109" y="239"/>
                    <a:pt x="136" y="250"/>
                    <a:pt x="143" y="253"/>
                  </a:cubicBezTo>
                  <a:cubicBezTo>
                    <a:pt x="162" y="271"/>
                    <a:pt x="162" y="271"/>
                    <a:pt x="162" y="271"/>
                  </a:cubicBezTo>
                  <a:cubicBezTo>
                    <a:pt x="179" y="253"/>
                    <a:pt x="179" y="253"/>
                    <a:pt x="179" y="253"/>
                  </a:cubicBezTo>
                  <a:cubicBezTo>
                    <a:pt x="186" y="250"/>
                    <a:pt x="217" y="239"/>
                    <a:pt x="234" y="214"/>
                  </a:cubicBezTo>
                  <a:cubicBezTo>
                    <a:pt x="253" y="222"/>
                    <a:pt x="253" y="222"/>
                    <a:pt x="253" y="222"/>
                  </a:cubicBezTo>
                  <a:cubicBezTo>
                    <a:pt x="250" y="233"/>
                    <a:pt x="237" y="275"/>
                    <a:pt x="162" y="299"/>
                  </a:cubicBezTo>
                  <a:cubicBezTo>
                    <a:pt x="80" y="273"/>
                    <a:pt x="71" y="223"/>
                    <a:pt x="71" y="221"/>
                  </a:cubicBezTo>
                </a:path>
              </a:pathLst>
            </a:custGeom>
            <a:solidFill>
              <a:srgbClr val="009F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5" name="Speech Bubble: Rectangle 14">
            <a:extLst>
              <a:ext uri="{FF2B5EF4-FFF2-40B4-BE49-F238E27FC236}">
                <a16:creationId xmlns:a16="http://schemas.microsoft.com/office/drawing/2014/main" id="{8C8AF65B-8B18-4B88-94F2-B86C13941919}"/>
              </a:ext>
            </a:extLst>
          </p:cNvPr>
          <p:cNvSpPr/>
          <p:nvPr/>
        </p:nvSpPr>
        <p:spPr>
          <a:xfrm>
            <a:off x="5273097" y="2986625"/>
            <a:ext cx="1960773" cy="865895"/>
          </a:xfrm>
          <a:prstGeom prst="wedgeRectCallout">
            <a:avLst>
              <a:gd name="adj1" fmla="val 70408"/>
              <a:gd name="adj2" fmla="val 42579"/>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16" name="Group 15">
            <a:extLst>
              <a:ext uri="{FF2B5EF4-FFF2-40B4-BE49-F238E27FC236}">
                <a16:creationId xmlns:a16="http://schemas.microsoft.com/office/drawing/2014/main" id="{26E4249B-CB5F-44B4-878B-2FF21A3EA4A4}"/>
              </a:ext>
            </a:extLst>
          </p:cNvPr>
          <p:cNvGrpSpPr/>
          <p:nvPr/>
        </p:nvGrpSpPr>
        <p:grpSpPr>
          <a:xfrm>
            <a:off x="3588882" y="3214788"/>
            <a:ext cx="784498" cy="784498"/>
            <a:chOff x="7207251" y="3876677"/>
            <a:chExt cx="395288" cy="395288"/>
          </a:xfrm>
        </p:grpSpPr>
        <p:sp>
          <p:nvSpPr>
            <p:cNvPr id="17" name="Freeform 1145">
              <a:extLst>
                <a:ext uri="{FF2B5EF4-FFF2-40B4-BE49-F238E27FC236}">
                  <a16:creationId xmlns:a16="http://schemas.microsoft.com/office/drawing/2014/main" id="{DD159609-FF1E-41C0-816E-8720A5A5130B}"/>
                </a:ext>
              </a:extLst>
            </p:cNvPr>
            <p:cNvSpPr>
              <a:spLocks/>
            </p:cNvSpPr>
            <p:nvPr/>
          </p:nvSpPr>
          <p:spPr bwMode="auto">
            <a:xfrm>
              <a:off x="7207251" y="3876677"/>
              <a:ext cx="395288" cy="395288"/>
            </a:xfrm>
            <a:custGeom>
              <a:avLst/>
              <a:gdLst>
                <a:gd name="T0" fmla="*/ 255 w 255"/>
                <a:gd name="T1" fmla="*/ 233 h 255"/>
                <a:gd name="T2" fmla="*/ 233 w 255"/>
                <a:gd name="T3" fmla="*/ 255 h 255"/>
                <a:gd name="T4" fmla="*/ 22 w 255"/>
                <a:gd name="T5" fmla="*/ 255 h 255"/>
                <a:gd name="T6" fmla="*/ 0 w 255"/>
                <a:gd name="T7" fmla="*/ 233 h 255"/>
                <a:gd name="T8" fmla="*/ 0 w 255"/>
                <a:gd name="T9" fmla="*/ 22 h 255"/>
                <a:gd name="T10" fmla="*/ 22 w 255"/>
                <a:gd name="T11" fmla="*/ 0 h 255"/>
                <a:gd name="T12" fmla="*/ 233 w 255"/>
                <a:gd name="T13" fmla="*/ 0 h 255"/>
                <a:gd name="T14" fmla="*/ 255 w 255"/>
                <a:gd name="T15" fmla="*/ 22 h 255"/>
                <a:gd name="T16" fmla="*/ 255 w 255"/>
                <a:gd name="T17" fmla="*/ 23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55" y="233"/>
                  </a:moveTo>
                  <a:cubicBezTo>
                    <a:pt x="255" y="245"/>
                    <a:pt x="245" y="255"/>
                    <a:pt x="233" y="255"/>
                  </a:cubicBezTo>
                  <a:cubicBezTo>
                    <a:pt x="22" y="255"/>
                    <a:pt x="22" y="255"/>
                    <a:pt x="22" y="255"/>
                  </a:cubicBezTo>
                  <a:cubicBezTo>
                    <a:pt x="10" y="255"/>
                    <a:pt x="0" y="245"/>
                    <a:pt x="0" y="233"/>
                  </a:cubicBezTo>
                  <a:cubicBezTo>
                    <a:pt x="0" y="22"/>
                    <a:pt x="0" y="22"/>
                    <a:pt x="0" y="22"/>
                  </a:cubicBezTo>
                  <a:cubicBezTo>
                    <a:pt x="0" y="10"/>
                    <a:pt x="10" y="0"/>
                    <a:pt x="22" y="0"/>
                  </a:cubicBezTo>
                  <a:cubicBezTo>
                    <a:pt x="233" y="0"/>
                    <a:pt x="233" y="0"/>
                    <a:pt x="233" y="0"/>
                  </a:cubicBezTo>
                  <a:cubicBezTo>
                    <a:pt x="245" y="0"/>
                    <a:pt x="255" y="10"/>
                    <a:pt x="255" y="22"/>
                  </a:cubicBezTo>
                  <a:lnTo>
                    <a:pt x="255" y="2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8" name="Freeform 1146">
              <a:extLst>
                <a:ext uri="{FF2B5EF4-FFF2-40B4-BE49-F238E27FC236}">
                  <a16:creationId xmlns:a16="http://schemas.microsoft.com/office/drawing/2014/main" id="{233D3889-B571-4E2D-901D-3AD85E80186A}"/>
                </a:ext>
              </a:extLst>
            </p:cNvPr>
            <p:cNvSpPr>
              <a:spLocks/>
            </p:cNvSpPr>
            <p:nvPr/>
          </p:nvSpPr>
          <p:spPr bwMode="auto">
            <a:xfrm>
              <a:off x="7281863" y="3910013"/>
              <a:ext cx="69850" cy="69850"/>
            </a:xfrm>
            <a:custGeom>
              <a:avLst/>
              <a:gdLst>
                <a:gd name="T0" fmla="*/ 42 w 45"/>
                <a:gd name="T1" fmla="*/ 3 h 45"/>
                <a:gd name="T2" fmla="*/ 30 w 45"/>
                <a:gd name="T3" fmla="*/ 3 h 45"/>
                <a:gd name="T4" fmla="*/ 3 w 45"/>
                <a:gd name="T5" fmla="*/ 31 h 45"/>
                <a:gd name="T6" fmla="*/ 3 w 45"/>
                <a:gd name="T7" fmla="*/ 42 h 45"/>
                <a:gd name="T8" fmla="*/ 14 w 45"/>
                <a:gd name="T9" fmla="*/ 42 h 45"/>
                <a:gd name="T10" fmla="*/ 42 w 45"/>
                <a:gd name="T11" fmla="*/ 14 h 45"/>
                <a:gd name="T12" fmla="*/ 42 w 45"/>
                <a:gd name="T13" fmla="*/ 3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2" y="3"/>
                  </a:moveTo>
                  <a:cubicBezTo>
                    <a:pt x="38" y="0"/>
                    <a:pt x="33" y="0"/>
                    <a:pt x="30" y="3"/>
                  </a:cubicBezTo>
                  <a:cubicBezTo>
                    <a:pt x="3" y="31"/>
                    <a:pt x="3" y="31"/>
                    <a:pt x="3" y="31"/>
                  </a:cubicBezTo>
                  <a:cubicBezTo>
                    <a:pt x="0" y="34"/>
                    <a:pt x="0" y="39"/>
                    <a:pt x="3" y="42"/>
                  </a:cubicBezTo>
                  <a:cubicBezTo>
                    <a:pt x="6" y="45"/>
                    <a:pt x="11" y="45"/>
                    <a:pt x="14" y="42"/>
                  </a:cubicBezTo>
                  <a:cubicBezTo>
                    <a:pt x="42" y="14"/>
                    <a:pt x="42" y="14"/>
                    <a:pt x="42" y="14"/>
                  </a:cubicBezTo>
                  <a:cubicBezTo>
                    <a:pt x="45" y="11"/>
                    <a:pt x="45" y="6"/>
                    <a:pt x="42" y="3"/>
                  </a:cubicBezTo>
                </a:path>
              </a:pathLst>
            </a:custGeom>
            <a:solidFill>
              <a:srgbClr val="009F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19" name="Freeform 1147">
              <a:extLst>
                <a:ext uri="{FF2B5EF4-FFF2-40B4-BE49-F238E27FC236}">
                  <a16:creationId xmlns:a16="http://schemas.microsoft.com/office/drawing/2014/main" id="{2B887AC9-B5F6-4D76-808D-E1C93AF1D751}"/>
                </a:ext>
              </a:extLst>
            </p:cNvPr>
            <p:cNvSpPr>
              <a:spLocks/>
            </p:cNvSpPr>
            <p:nvPr/>
          </p:nvSpPr>
          <p:spPr bwMode="auto">
            <a:xfrm>
              <a:off x="7316788" y="3948113"/>
              <a:ext cx="211138" cy="280988"/>
            </a:xfrm>
            <a:custGeom>
              <a:avLst/>
              <a:gdLst>
                <a:gd name="T0" fmla="*/ 128 w 136"/>
                <a:gd name="T1" fmla="*/ 99 h 181"/>
                <a:gd name="T2" fmla="*/ 68 w 136"/>
                <a:gd name="T3" fmla="*/ 99 h 181"/>
                <a:gd name="T4" fmla="*/ 60 w 136"/>
                <a:gd name="T5" fmla="*/ 107 h 181"/>
                <a:gd name="T6" fmla="*/ 68 w 136"/>
                <a:gd name="T7" fmla="*/ 115 h 181"/>
                <a:gd name="T8" fmla="*/ 93 w 136"/>
                <a:gd name="T9" fmla="*/ 115 h 181"/>
                <a:gd name="T10" fmla="*/ 61 w 136"/>
                <a:gd name="T11" fmla="*/ 129 h 181"/>
                <a:gd name="T12" fmla="*/ 16 w 136"/>
                <a:gd name="T13" fmla="*/ 84 h 181"/>
                <a:gd name="T14" fmla="*/ 16 w 136"/>
                <a:gd name="T15" fmla="*/ 84 h 181"/>
                <a:gd name="T16" fmla="*/ 28 w 136"/>
                <a:gd name="T17" fmla="*/ 54 h 181"/>
                <a:gd name="T18" fmla="*/ 65 w 136"/>
                <a:gd name="T19" fmla="*/ 91 h 181"/>
                <a:gd name="T20" fmla="*/ 71 w 136"/>
                <a:gd name="T21" fmla="*/ 91 h 181"/>
                <a:gd name="T22" fmla="*/ 92 w 136"/>
                <a:gd name="T23" fmla="*/ 71 h 181"/>
                <a:gd name="T24" fmla="*/ 92 w 136"/>
                <a:gd name="T25" fmla="*/ 65 h 181"/>
                <a:gd name="T26" fmla="*/ 29 w 136"/>
                <a:gd name="T27" fmla="*/ 2 h 181"/>
                <a:gd name="T28" fmla="*/ 23 w 136"/>
                <a:gd name="T29" fmla="*/ 2 h 181"/>
                <a:gd name="T30" fmla="*/ 2 w 136"/>
                <a:gd name="T31" fmla="*/ 22 h 181"/>
                <a:gd name="T32" fmla="*/ 2 w 136"/>
                <a:gd name="T33" fmla="*/ 28 h 181"/>
                <a:gd name="T34" fmla="*/ 19 w 136"/>
                <a:gd name="T35" fmla="*/ 44 h 181"/>
                <a:gd name="T36" fmla="*/ 3 w 136"/>
                <a:gd name="T37" fmla="*/ 84 h 181"/>
                <a:gd name="T38" fmla="*/ 4 w 136"/>
                <a:gd name="T39" fmla="*/ 84 h 181"/>
                <a:gd name="T40" fmla="*/ 3 w 136"/>
                <a:gd name="T41" fmla="*/ 84 h 181"/>
                <a:gd name="T42" fmla="*/ 49 w 136"/>
                <a:gd name="T43" fmla="*/ 141 h 181"/>
                <a:gd name="T44" fmla="*/ 49 w 136"/>
                <a:gd name="T45" fmla="*/ 159 h 181"/>
                <a:gd name="T46" fmla="*/ 16 w 136"/>
                <a:gd name="T47" fmla="*/ 159 h 181"/>
                <a:gd name="T48" fmla="*/ 8 w 136"/>
                <a:gd name="T49" fmla="*/ 167 h 181"/>
                <a:gd name="T50" fmla="*/ 8 w 136"/>
                <a:gd name="T51" fmla="*/ 172 h 181"/>
                <a:gd name="T52" fmla="*/ 16 w 136"/>
                <a:gd name="T53" fmla="*/ 181 h 181"/>
                <a:gd name="T54" fmla="*/ 102 w 136"/>
                <a:gd name="T55" fmla="*/ 181 h 181"/>
                <a:gd name="T56" fmla="*/ 111 w 136"/>
                <a:gd name="T57" fmla="*/ 172 h 181"/>
                <a:gd name="T58" fmla="*/ 111 w 136"/>
                <a:gd name="T59" fmla="*/ 167 h 181"/>
                <a:gd name="T60" fmla="*/ 102 w 136"/>
                <a:gd name="T61" fmla="*/ 159 h 181"/>
                <a:gd name="T62" fmla="*/ 69 w 136"/>
                <a:gd name="T63" fmla="*/ 159 h 181"/>
                <a:gd name="T64" fmla="*/ 69 w 136"/>
                <a:gd name="T65" fmla="*/ 141 h 181"/>
                <a:gd name="T66" fmla="*/ 110 w 136"/>
                <a:gd name="T67" fmla="*/ 115 h 181"/>
                <a:gd name="T68" fmla="*/ 128 w 136"/>
                <a:gd name="T69" fmla="*/ 115 h 181"/>
                <a:gd name="T70" fmla="*/ 136 w 136"/>
                <a:gd name="T71" fmla="*/ 107 h 181"/>
                <a:gd name="T72" fmla="*/ 128 w 136"/>
                <a:gd name="T73" fmla="*/ 9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81">
                  <a:moveTo>
                    <a:pt x="128" y="99"/>
                  </a:moveTo>
                  <a:cubicBezTo>
                    <a:pt x="68" y="99"/>
                    <a:pt x="68" y="99"/>
                    <a:pt x="68" y="99"/>
                  </a:cubicBezTo>
                  <a:cubicBezTo>
                    <a:pt x="64" y="99"/>
                    <a:pt x="60" y="103"/>
                    <a:pt x="60" y="107"/>
                  </a:cubicBezTo>
                  <a:cubicBezTo>
                    <a:pt x="60" y="112"/>
                    <a:pt x="64" y="115"/>
                    <a:pt x="68" y="115"/>
                  </a:cubicBezTo>
                  <a:cubicBezTo>
                    <a:pt x="93" y="115"/>
                    <a:pt x="93" y="115"/>
                    <a:pt x="93" y="115"/>
                  </a:cubicBezTo>
                  <a:cubicBezTo>
                    <a:pt x="85" y="124"/>
                    <a:pt x="74" y="129"/>
                    <a:pt x="61" y="129"/>
                  </a:cubicBezTo>
                  <a:cubicBezTo>
                    <a:pt x="36" y="129"/>
                    <a:pt x="16" y="109"/>
                    <a:pt x="16" y="84"/>
                  </a:cubicBezTo>
                  <a:cubicBezTo>
                    <a:pt x="16" y="84"/>
                    <a:pt x="16" y="84"/>
                    <a:pt x="16" y="84"/>
                  </a:cubicBezTo>
                  <a:cubicBezTo>
                    <a:pt x="16" y="72"/>
                    <a:pt x="21" y="62"/>
                    <a:pt x="28" y="54"/>
                  </a:cubicBezTo>
                  <a:cubicBezTo>
                    <a:pt x="65" y="91"/>
                    <a:pt x="65" y="91"/>
                    <a:pt x="65" y="91"/>
                  </a:cubicBezTo>
                  <a:cubicBezTo>
                    <a:pt x="67" y="93"/>
                    <a:pt x="70" y="93"/>
                    <a:pt x="71" y="91"/>
                  </a:cubicBezTo>
                  <a:cubicBezTo>
                    <a:pt x="92" y="71"/>
                    <a:pt x="92" y="71"/>
                    <a:pt x="92" y="71"/>
                  </a:cubicBezTo>
                  <a:cubicBezTo>
                    <a:pt x="93" y="69"/>
                    <a:pt x="93" y="66"/>
                    <a:pt x="92" y="65"/>
                  </a:cubicBezTo>
                  <a:cubicBezTo>
                    <a:pt x="29" y="2"/>
                    <a:pt x="29" y="2"/>
                    <a:pt x="29" y="2"/>
                  </a:cubicBezTo>
                  <a:cubicBezTo>
                    <a:pt x="27" y="0"/>
                    <a:pt x="24" y="0"/>
                    <a:pt x="23" y="2"/>
                  </a:cubicBezTo>
                  <a:cubicBezTo>
                    <a:pt x="2" y="22"/>
                    <a:pt x="2" y="22"/>
                    <a:pt x="2" y="22"/>
                  </a:cubicBezTo>
                  <a:cubicBezTo>
                    <a:pt x="0" y="24"/>
                    <a:pt x="0" y="26"/>
                    <a:pt x="2" y="28"/>
                  </a:cubicBezTo>
                  <a:cubicBezTo>
                    <a:pt x="19" y="44"/>
                    <a:pt x="19" y="44"/>
                    <a:pt x="19" y="44"/>
                  </a:cubicBezTo>
                  <a:cubicBezTo>
                    <a:pt x="9" y="55"/>
                    <a:pt x="3" y="69"/>
                    <a:pt x="3" y="84"/>
                  </a:cubicBezTo>
                  <a:cubicBezTo>
                    <a:pt x="4" y="84"/>
                    <a:pt x="4" y="84"/>
                    <a:pt x="4" y="84"/>
                  </a:cubicBezTo>
                  <a:cubicBezTo>
                    <a:pt x="3" y="84"/>
                    <a:pt x="3" y="84"/>
                    <a:pt x="3" y="84"/>
                  </a:cubicBezTo>
                  <a:cubicBezTo>
                    <a:pt x="3" y="112"/>
                    <a:pt x="23" y="135"/>
                    <a:pt x="49" y="141"/>
                  </a:cubicBezTo>
                  <a:cubicBezTo>
                    <a:pt x="49" y="146"/>
                    <a:pt x="49" y="155"/>
                    <a:pt x="49" y="159"/>
                  </a:cubicBezTo>
                  <a:cubicBezTo>
                    <a:pt x="16" y="159"/>
                    <a:pt x="16" y="159"/>
                    <a:pt x="16" y="159"/>
                  </a:cubicBezTo>
                  <a:cubicBezTo>
                    <a:pt x="12" y="159"/>
                    <a:pt x="8" y="163"/>
                    <a:pt x="8" y="167"/>
                  </a:cubicBezTo>
                  <a:cubicBezTo>
                    <a:pt x="8" y="172"/>
                    <a:pt x="8" y="172"/>
                    <a:pt x="8" y="172"/>
                  </a:cubicBezTo>
                  <a:cubicBezTo>
                    <a:pt x="8" y="177"/>
                    <a:pt x="12" y="181"/>
                    <a:pt x="16" y="181"/>
                  </a:cubicBezTo>
                  <a:cubicBezTo>
                    <a:pt x="102" y="181"/>
                    <a:pt x="102" y="181"/>
                    <a:pt x="102" y="181"/>
                  </a:cubicBezTo>
                  <a:cubicBezTo>
                    <a:pt x="107" y="181"/>
                    <a:pt x="111" y="177"/>
                    <a:pt x="111" y="172"/>
                  </a:cubicBezTo>
                  <a:cubicBezTo>
                    <a:pt x="111" y="167"/>
                    <a:pt x="111" y="167"/>
                    <a:pt x="111" y="167"/>
                  </a:cubicBezTo>
                  <a:cubicBezTo>
                    <a:pt x="111" y="163"/>
                    <a:pt x="107" y="159"/>
                    <a:pt x="102" y="159"/>
                  </a:cubicBezTo>
                  <a:cubicBezTo>
                    <a:pt x="69" y="159"/>
                    <a:pt x="69" y="159"/>
                    <a:pt x="69" y="159"/>
                  </a:cubicBezTo>
                  <a:cubicBezTo>
                    <a:pt x="69" y="154"/>
                    <a:pt x="69" y="145"/>
                    <a:pt x="69" y="141"/>
                  </a:cubicBezTo>
                  <a:cubicBezTo>
                    <a:pt x="86" y="139"/>
                    <a:pt x="101" y="129"/>
                    <a:pt x="110" y="115"/>
                  </a:cubicBezTo>
                  <a:cubicBezTo>
                    <a:pt x="128" y="115"/>
                    <a:pt x="128" y="115"/>
                    <a:pt x="128" y="115"/>
                  </a:cubicBezTo>
                  <a:cubicBezTo>
                    <a:pt x="132" y="115"/>
                    <a:pt x="136" y="112"/>
                    <a:pt x="136" y="107"/>
                  </a:cubicBezTo>
                  <a:cubicBezTo>
                    <a:pt x="136" y="103"/>
                    <a:pt x="132" y="99"/>
                    <a:pt x="128" y="99"/>
                  </a:cubicBezTo>
                </a:path>
              </a:pathLst>
            </a:custGeom>
            <a:solidFill>
              <a:srgbClr val="009F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grpSp>
      <p:pic>
        <p:nvPicPr>
          <p:cNvPr id="20" name="Picture 19">
            <a:extLst>
              <a:ext uri="{FF2B5EF4-FFF2-40B4-BE49-F238E27FC236}">
                <a16:creationId xmlns:a16="http://schemas.microsoft.com/office/drawing/2014/main" id="{F217D02E-6BA8-4E04-A18C-4174CCAEBD32}"/>
              </a:ext>
            </a:extLst>
          </p:cNvPr>
          <p:cNvPicPr>
            <a:picLocks noChangeAspect="1"/>
          </p:cNvPicPr>
          <p:nvPr/>
        </p:nvPicPr>
        <p:blipFill rotWithShape="1">
          <a:blip r:embed="rId4"/>
          <a:srcRect l="37938"/>
          <a:stretch/>
        </p:blipFill>
        <p:spPr>
          <a:xfrm>
            <a:off x="5376627" y="3084284"/>
            <a:ext cx="1734125" cy="703898"/>
          </a:xfrm>
          <a:prstGeom prst="rect">
            <a:avLst/>
          </a:prstGeom>
        </p:spPr>
      </p:pic>
      <p:sp>
        <p:nvSpPr>
          <p:cNvPr id="21" name="Rectangle 20">
            <a:extLst>
              <a:ext uri="{FF2B5EF4-FFF2-40B4-BE49-F238E27FC236}">
                <a16:creationId xmlns:a16="http://schemas.microsoft.com/office/drawing/2014/main" id="{EDFB1318-B8E6-4022-B298-02DF1FF9BC89}"/>
              </a:ext>
            </a:extLst>
          </p:cNvPr>
          <p:cNvSpPr/>
          <p:nvPr/>
        </p:nvSpPr>
        <p:spPr>
          <a:xfrm>
            <a:off x="1572617" y="1014854"/>
            <a:ext cx="3352800" cy="121749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Verdana"/>
                <a:ea typeface="+mn-ea"/>
                <a:cs typeface="+mn-cs"/>
              </a:rPr>
              <a:t>Clinical study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Verdana"/>
                <a:ea typeface="+mn-ea"/>
                <a:cs typeface="+mn-cs"/>
              </a:rPr>
              <a:t>sample size</a:t>
            </a:r>
          </a:p>
        </p:txBody>
      </p:sp>
    </p:spTree>
    <p:extLst>
      <p:ext uri="{BB962C8B-B14F-4D97-AF65-F5344CB8AC3E}">
        <p14:creationId xmlns:p14="http://schemas.microsoft.com/office/powerpoint/2010/main" val="922410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raphic 16">
            <a:extLst>
              <a:ext uri="{FF2B5EF4-FFF2-40B4-BE49-F238E27FC236}">
                <a16:creationId xmlns:a16="http://schemas.microsoft.com/office/drawing/2014/main" id="{D305C1EE-42A5-4AC9-8D50-E104C741705A}"/>
              </a:ext>
            </a:extLst>
          </p:cNvPr>
          <p:cNvSpPr>
            <a:spLocks/>
          </p:cNvSpPr>
          <p:nvPr/>
        </p:nvSpPr>
        <p:spPr>
          <a:xfrm>
            <a:off x="-79716" y="1840391"/>
            <a:ext cx="12271717" cy="3921837"/>
          </a:xfrm>
          <a:custGeom>
            <a:avLst/>
            <a:gdLst>
              <a:gd name="connsiteX0" fmla="*/ 0 w 9115301"/>
              <a:gd name="connsiteY0" fmla="*/ 2153280 h 3106758"/>
              <a:gd name="connsiteX1" fmla="*/ 1072738 w 9115301"/>
              <a:gd name="connsiteY1" fmla="*/ 2498159 h 3106758"/>
              <a:gd name="connsiteX2" fmla="*/ 1702130 w 9115301"/>
              <a:gd name="connsiteY2" fmla="*/ 2132993 h 3106758"/>
              <a:gd name="connsiteX3" fmla="*/ 1906979 w 9115301"/>
              <a:gd name="connsiteY3" fmla="*/ 2640663 h 3106758"/>
              <a:gd name="connsiteX4" fmla="*/ 3136570 w 9115301"/>
              <a:gd name="connsiteY4" fmla="*/ 1429875 h 3106758"/>
              <a:gd name="connsiteX5" fmla="*/ 4112821 w 9115301"/>
              <a:gd name="connsiteY5" fmla="*/ 1430370 h 3106758"/>
              <a:gd name="connsiteX6" fmla="*/ 4398324 w 9115301"/>
              <a:gd name="connsiteY6" fmla="*/ 804936 h 3106758"/>
              <a:gd name="connsiteX7" fmla="*/ 4579422 w 9115301"/>
              <a:gd name="connsiteY7" fmla="*/ 1206718 h 3106758"/>
              <a:gd name="connsiteX8" fmla="*/ 5397830 w 9115301"/>
              <a:gd name="connsiteY8" fmla="*/ 1266589 h 3106758"/>
              <a:gd name="connsiteX9" fmla="*/ 5449290 w 9115301"/>
              <a:gd name="connsiteY9" fmla="*/ 2091924 h 3106758"/>
              <a:gd name="connsiteX10" fmla="*/ 5659582 w 9115301"/>
              <a:gd name="connsiteY10" fmla="*/ 2592667 h 3106758"/>
              <a:gd name="connsiteX11" fmla="*/ 5168735 w 9115301"/>
              <a:gd name="connsiteY11" fmla="*/ 2599595 h 3106758"/>
              <a:gd name="connsiteX12" fmla="*/ 5429003 w 9115301"/>
              <a:gd name="connsiteY12" fmla="*/ 3091431 h 3106758"/>
              <a:gd name="connsiteX13" fmla="*/ 6515595 w 9115301"/>
              <a:gd name="connsiteY13" fmla="*/ 1735170 h 3106758"/>
              <a:gd name="connsiteX14" fmla="*/ 6866907 w 9115301"/>
              <a:gd name="connsiteY14" fmla="*/ 383 h 3106758"/>
              <a:gd name="connsiteX15" fmla="*/ 7075220 w 9115301"/>
              <a:gd name="connsiteY15" fmla="*/ 377919 h 3106758"/>
              <a:gd name="connsiteX16" fmla="*/ 7526482 w 9115301"/>
              <a:gd name="connsiteY16" fmla="*/ 23144 h 3106758"/>
              <a:gd name="connsiteX17" fmla="*/ 7810006 w 9115301"/>
              <a:gd name="connsiteY17" fmla="*/ 1599593 h 3106758"/>
              <a:gd name="connsiteX18" fmla="*/ 8319160 w 9115301"/>
              <a:gd name="connsiteY18" fmla="*/ 1823245 h 3106758"/>
              <a:gd name="connsiteX19" fmla="*/ 7953499 w 9115301"/>
              <a:gd name="connsiteY19" fmla="*/ 2181979 h 3106758"/>
              <a:gd name="connsiteX20" fmla="*/ 9115301 w 9115301"/>
              <a:gd name="connsiteY20" fmla="*/ 2133983 h 3106758"/>
              <a:gd name="connsiteX0" fmla="*/ 0 w 9115301"/>
              <a:gd name="connsiteY0" fmla="*/ 2153280 h 3106758"/>
              <a:gd name="connsiteX1" fmla="*/ 1072738 w 9115301"/>
              <a:gd name="connsiteY1" fmla="*/ 2498159 h 3106758"/>
              <a:gd name="connsiteX2" fmla="*/ 1702130 w 9115301"/>
              <a:gd name="connsiteY2" fmla="*/ 2132993 h 3106758"/>
              <a:gd name="connsiteX3" fmla="*/ 1906979 w 9115301"/>
              <a:gd name="connsiteY3" fmla="*/ 2640663 h 3106758"/>
              <a:gd name="connsiteX4" fmla="*/ 3136570 w 9115301"/>
              <a:gd name="connsiteY4" fmla="*/ 1429875 h 3106758"/>
              <a:gd name="connsiteX5" fmla="*/ 4112821 w 9115301"/>
              <a:gd name="connsiteY5" fmla="*/ 1430370 h 3106758"/>
              <a:gd name="connsiteX6" fmla="*/ 4398324 w 9115301"/>
              <a:gd name="connsiteY6" fmla="*/ 804936 h 3106758"/>
              <a:gd name="connsiteX7" fmla="*/ 4579422 w 9115301"/>
              <a:gd name="connsiteY7" fmla="*/ 1206718 h 3106758"/>
              <a:gd name="connsiteX8" fmla="*/ 5397830 w 9115301"/>
              <a:gd name="connsiteY8" fmla="*/ 1266589 h 3106758"/>
              <a:gd name="connsiteX9" fmla="*/ 5449290 w 9115301"/>
              <a:gd name="connsiteY9" fmla="*/ 2091924 h 3106758"/>
              <a:gd name="connsiteX10" fmla="*/ 5659582 w 9115301"/>
              <a:gd name="connsiteY10" fmla="*/ 2592667 h 3106758"/>
              <a:gd name="connsiteX11" fmla="*/ 5168735 w 9115301"/>
              <a:gd name="connsiteY11" fmla="*/ 2599595 h 3106758"/>
              <a:gd name="connsiteX12" fmla="*/ 5429003 w 9115301"/>
              <a:gd name="connsiteY12" fmla="*/ 3091431 h 3106758"/>
              <a:gd name="connsiteX13" fmla="*/ 6515595 w 9115301"/>
              <a:gd name="connsiteY13" fmla="*/ 1735170 h 3106758"/>
              <a:gd name="connsiteX14" fmla="*/ 6866907 w 9115301"/>
              <a:gd name="connsiteY14" fmla="*/ 383 h 3106758"/>
              <a:gd name="connsiteX15" fmla="*/ 7075220 w 9115301"/>
              <a:gd name="connsiteY15" fmla="*/ 377919 h 3106758"/>
              <a:gd name="connsiteX16" fmla="*/ 7526482 w 9115301"/>
              <a:gd name="connsiteY16" fmla="*/ 23144 h 3106758"/>
              <a:gd name="connsiteX17" fmla="*/ 7810006 w 9115301"/>
              <a:gd name="connsiteY17" fmla="*/ 1599593 h 3106758"/>
              <a:gd name="connsiteX18" fmla="*/ 8319160 w 9115301"/>
              <a:gd name="connsiteY18" fmla="*/ 1823245 h 3106758"/>
              <a:gd name="connsiteX19" fmla="*/ 7953499 w 9115301"/>
              <a:gd name="connsiteY19" fmla="*/ 2181979 h 3106758"/>
              <a:gd name="connsiteX20" fmla="*/ 9115301 w 9115301"/>
              <a:gd name="connsiteY20" fmla="*/ 2133983 h 3106758"/>
              <a:gd name="connsiteX0" fmla="*/ 0 w 9174901"/>
              <a:gd name="connsiteY0" fmla="*/ 2134707 h 3106758"/>
              <a:gd name="connsiteX1" fmla="*/ 1132338 w 9174901"/>
              <a:gd name="connsiteY1" fmla="*/ 2498159 h 3106758"/>
              <a:gd name="connsiteX2" fmla="*/ 1761730 w 9174901"/>
              <a:gd name="connsiteY2" fmla="*/ 2132993 h 3106758"/>
              <a:gd name="connsiteX3" fmla="*/ 1966579 w 9174901"/>
              <a:gd name="connsiteY3" fmla="*/ 2640663 h 3106758"/>
              <a:gd name="connsiteX4" fmla="*/ 3196170 w 9174901"/>
              <a:gd name="connsiteY4" fmla="*/ 1429875 h 3106758"/>
              <a:gd name="connsiteX5" fmla="*/ 4172421 w 9174901"/>
              <a:gd name="connsiteY5" fmla="*/ 1430370 h 3106758"/>
              <a:gd name="connsiteX6" fmla="*/ 4457924 w 9174901"/>
              <a:gd name="connsiteY6" fmla="*/ 804936 h 3106758"/>
              <a:gd name="connsiteX7" fmla="*/ 4639022 w 9174901"/>
              <a:gd name="connsiteY7" fmla="*/ 1206718 h 3106758"/>
              <a:gd name="connsiteX8" fmla="*/ 5457430 w 9174901"/>
              <a:gd name="connsiteY8" fmla="*/ 1266589 h 3106758"/>
              <a:gd name="connsiteX9" fmla="*/ 5508890 w 9174901"/>
              <a:gd name="connsiteY9" fmla="*/ 2091924 h 3106758"/>
              <a:gd name="connsiteX10" fmla="*/ 5719182 w 9174901"/>
              <a:gd name="connsiteY10" fmla="*/ 2592667 h 3106758"/>
              <a:gd name="connsiteX11" fmla="*/ 5228335 w 9174901"/>
              <a:gd name="connsiteY11" fmla="*/ 2599595 h 3106758"/>
              <a:gd name="connsiteX12" fmla="*/ 5488603 w 9174901"/>
              <a:gd name="connsiteY12" fmla="*/ 3091431 h 3106758"/>
              <a:gd name="connsiteX13" fmla="*/ 6575195 w 9174901"/>
              <a:gd name="connsiteY13" fmla="*/ 1735170 h 3106758"/>
              <a:gd name="connsiteX14" fmla="*/ 6926507 w 9174901"/>
              <a:gd name="connsiteY14" fmla="*/ 383 h 3106758"/>
              <a:gd name="connsiteX15" fmla="*/ 7134820 w 9174901"/>
              <a:gd name="connsiteY15" fmla="*/ 377919 h 3106758"/>
              <a:gd name="connsiteX16" fmla="*/ 7586082 w 9174901"/>
              <a:gd name="connsiteY16" fmla="*/ 23144 h 3106758"/>
              <a:gd name="connsiteX17" fmla="*/ 7869606 w 9174901"/>
              <a:gd name="connsiteY17" fmla="*/ 1599593 h 3106758"/>
              <a:gd name="connsiteX18" fmla="*/ 8378760 w 9174901"/>
              <a:gd name="connsiteY18" fmla="*/ 1823245 h 3106758"/>
              <a:gd name="connsiteX19" fmla="*/ 8013099 w 9174901"/>
              <a:gd name="connsiteY19" fmla="*/ 2181979 h 3106758"/>
              <a:gd name="connsiteX20" fmla="*/ 9174901 w 9174901"/>
              <a:gd name="connsiteY20" fmla="*/ 2133983 h 3106758"/>
              <a:gd name="connsiteX0" fmla="*/ 0 w 9174901"/>
              <a:gd name="connsiteY0" fmla="*/ 2134707 h 3106758"/>
              <a:gd name="connsiteX1" fmla="*/ 1132338 w 9174901"/>
              <a:gd name="connsiteY1" fmla="*/ 2498159 h 3106758"/>
              <a:gd name="connsiteX2" fmla="*/ 1761730 w 9174901"/>
              <a:gd name="connsiteY2" fmla="*/ 2132993 h 3106758"/>
              <a:gd name="connsiteX3" fmla="*/ 1966579 w 9174901"/>
              <a:gd name="connsiteY3" fmla="*/ 2640663 h 3106758"/>
              <a:gd name="connsiteX4" fmla="*/ 3196170 w 9174901"/>
              <a:gd name="connsiteY4" fmla="*/ 1429875 h 3106758"/>
              <a:gd name="connsiteX5" fmla="*/ 4172421 w 9174901"/>
              <a:gd name="connsiteY5" fmla="*/ 1430370 h 3106758"/>
              <a:gd name="connsiteX6" fmla="*/ 4457924 w 9174901"/>
              <a:gd name="connsiteY6" fmla="*/ 804936 h 3106758"/>
              <a:gd name="connsiteX7" fmla="*/ 4639022 w 9174901"/>
              <a:gd name="connsiteY7" fmla="*/ 1206718 h 3106758"/>
              <a:gd name="connsiteX8" fmla="*/ 5457430 w 9174901"/>
              <a:gd name="connsiteY8" fmla="*/ 1266589 h 3106758"/>
              <a:gd name="connsiteX9" fmla="*/ 5508890 w 9174901"/>
              <a:gd name="connsiteY9" fmla="*/ 2091924 h 3106758"/>
              <a:gd name="connsiteX10" fmla="*/ 5719182 w 9174901"/>
              <a:gd name="connsiteY10" fmla="*/ 2592667 h 3106758"/>
              <a:gd name="connsiteX11" fmla="*/ 5228335 w 9174901"/>
              <a:gd name="connsiteY11" fmla="*/ 2599595 h 3106758"/>
              <a:gd name="connsiteX12" fmla="*/ 5488603 w 9174901"/>
              <a:gd name="connsiteY12" fmla="*/ 3091431 h 3106758"/>
              <a:gd name="connsiteX13" fmla="*/ 6575195 w 9174901"/>
              <a:gd name="connsiteY13" fmla="*/ 1735170 h 3106758"/>
              <a:gd name="connsiteX14" fmla="*/ 6926507 w 9174901"/>
              <a:gd name="connsiteY14" fmla="*/ 383 h 3106758"/>
              <a:gd name="connsiteX15" fmla="*/ 7134820 w 9174901"/>
              <a:gd name="connsiteY15" fmla="*/ 377919 h 3106758"/>
              <a:gd name="connsiteX16" fmla="*/ 7586082 w 9174901"/>
              <a:gd name="connsiteY16" fmla="*/ 23144 h 3106758"/>
              <a:gd name="connsiteX17" fmla="*/ 7869606 w 9174901"/>
              <a:gd name="connsiteY17" fmla="*/ 1599593 h 3106758"/>
              <a:gd name="connsiteX18" fmla="*/ 8378760 w 9174901"/>
              <a:gd name="connsiteY18" fmla="*/ 1823245 h 3106758"/>
              <a:gd name="connsiteX19" fmla="*/ 8013099 w 9174901"/>
              <a:gd name="connsiteY19" fmla="*/ 2181979 h 3106758"/>
              <a:gd name="connsiteX20" fmla="*/ 9174901 w 9174901"/>
              <a:gd name="connsiteY20" fmla="*/ 2133983 h 310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4901" h="3106758">
                <a:moveTo>
                  <a:pt x="0" y="2134707"/>
                </a:moveTo>
                <a:cubicBezTo>
                  <a:pt x="451046" y="2124051"/>
                  <a:pt x="838716" y="2498445"/>
                  <a:pt x="1132338" y="2498159"/>
                </a:cubicBezTo>
                <a:cubicBezTo>
                  <a:pt x="1425960" y="2497873"/>
                  <a:pt x="1964600" y="2205235"/>
                  <a:pt x="1761730" y="2132993"/>
                </a:cubicBezTo>
                <a:cubicBezTo>
                  <a:pt x="1610320" y="2079059"/>
                  <a:pt x="1545500" y="2715379"/>
                  <a:pt x="1966579" y="2640663"/>
                </a:cubicBezTo>
                <a:cubicBezTo>
                  <a:pt x="2504433" y="2544671"/>
                  <a:pt x="2721652" y="1614932"/>
                  <a:pt x="3196170" y="1429875"/>
                </a:cubicBezTo>
                <a:cubicBezTo>
                  <a:pt x="3735013" y="1220078"/>
                  <a:pt x="3936399" y="1474407"/>
                  <a:pt x="4172421" y="1430370"/>
                </a:cubicBezTo>
                <a:cubicBezTo>
                  <a:pt x="4563812" y="1360107"/>
                  <a:pt x="4742931" y="758919"/>
                  <a:pt x="4457924" y="804936"/>
                </a:cubicBezTo>
                <a:cubicBezTo>
                  <a:pt x="4326305" y="846005"/>
                  <a:pt x="4234272" y="1109241"/>
                  <a:pt x="4639022" y="1206718"/>
                </a:cubicBezTo>
                <a:cubicBezTo>
                  <a:pt x="4836450" y="1246302"/>
                  <a:pt x="5175391" y="1071636"/>
                  <a:pt x="5457430" y="1266589"/>
                </a:cubicBezTo>
                <a:cubicBezTo>
                  <a:pt x="5620221" y="1382374"/>
                  <a:pt x="5792413" y="1536753"/>
                  <a:pt x="5508890" y="2091924"/>
                </a:cubicBezTo>
                <a:cubicBezTo>
                  <a:pt x="5285238" y="2472924"/>
                  <a:pt x="5610325" y="2850461"/>
                  <a:pt x="5719182" y="2592667"/>
                </a:cubicBezTo>
                <a:cubicBezTo>
                  <a:pt x="5845852" y="2291826"/>
                  <a:pt x="5306020" y="2403157"/>
                  <a:pt x="5228335" y="2599595"/>
                </a:cubicBezTo>
                <a:cubicBezTo>
                  <a:pt x="5150156" y="2796032"/>
                  <a:pt x="5213491" y="3027601"/>
                  <a:pt x="5488603" y="3091431"/>
                </a:cubicBezTo>
                <a:cubicBezTo>
                  <a:pt x="6180835" y="3239872"/>
                  <a:pt x="6624676" y="2274508"/>
                  <a:pt x="6575195" y="1735170"/>
                </a:cubicBezTo>
                <a:cubicBezTo>
                  <a:pt x="6541548" y="1163670"/>
                  <a:pt x="6053671" y="88953"/>
                  <a:pt x="6926507" y="383"/>
                </a:cubicBezTo>
                <a:cubicBezTo>
                  <a:pt x="7228833" y="-14956"/>
                  <a:pt x="7356988" y="436306"/>
                  <a:pt x="7134820" y="377919"/>
                </a:cubicBezTo>
                <a:cubicBezTo>
                  <a:pt x="6912652" y="319532"/>
                  <a:pt x="7394593" y="-34749"/>
                  <a:pt x="7586082" y="23144"/>
                </a:cubicBezTo>
                <a:cubicBezTo>
                  <a:pt x="8050704" y="128537"/>
                  <a:pt x="7850803" y="1123096"/>
                  <a:pt x="7869606" y="1599593"/>
                </a:cubicBezTo>
                <a:cubicBezTo>
                  <a:pt x="7886429" y="2026610"/>
                  <a:pt x="8392614" y="2040465"/>
                  <a:pt x="8378760" y="1823245"/>
                </a:cubicBezTo>
                <a:cubicBezTo>
                  <a:pt x="8364905" y="1606026"/>
                  <a:pt x="7917601" y="1932597"/>
                  <a:pt x="8013099" y="2181979"/>
                </a:cubicBezTo>
                <a:cubicBezTo>
                  <a:pt x="8390635" y="2906374"/>
                  <a:pt x="8824248" y="2124568"/>
                  <a:pt x="9174901" y="2133983"/>
                </a:cubicBezTo>
              </a:path>
            </a:pathLst>
          </a:custGeom>
          <a:noFill/>
          <a:ln w="76200" cap="rnd">
            <a:solidFill>
              <a:srgbClr val="EAAB00"/>
            </a:solidFill>
            <a:prstDash val="solid"/>
            <a:miter/>
          </a:ln>
        </p:spPr>
        <p:txBody>
          <a:bodyPr rtlCol="0" anchor="ctr"/>
          <a:lstStyle/>
          <a:p>
            <a:endParaRPr lang="en-GB" sz="2400"/>
          </a:p>
        </p:txBody>
      </p:sp>
      <p:sp>
        <p:nvSpPr>
          <p:cNvPr id="9" name="Title 1">
            <a:extLst>
              <a:ext uri="{FF2B5EF4-FFF2-40B4-BE49-F238E27FC236}">
                <a16:creationId xmlns:a16="http://schemas.microsoft.com/office/drawing/2014/main" id="{9ECD6825-84FA-4C3A-B347-617233805212}"/>
              </a:ext>
            </a:extLst>
          </p:cNvPr>
          <p:cNvSpPr>
            <a:spLocks noGrp="1"/>
          </p:cNvSpPr>
          <p:nvPr>
            <p:ph type="title" idx="4294967295"/>
          </p:nvPr>
        </p:nvSpPr>
        <p:spPr>
          <a:xfrm>
            <a:off x="647701" y="640309"/>
            <a:ext cx="10683875" cy="536575"/>
          </a:xfrm>
        </p:spPr>
        <p:txBody>
          <a:bodyPr/>
          <a:lstStyle/>
          <a:p>
            <a:r>
              <a:rPr lang="da-DK" dirty="0"/>
              <a:t>Why is sample size determination important?</a:t>
            </a:r>
            <a:br>
              <a:rPr lang="da-DK" dirty="0"/>
            </a:br>
            <a:r>
              <a:rPr lang="da-DK" sz="2400" dirty="0"/>
              <a:t>Striking the balance</a:t>
            </a:r>
            <a:endParaRPr lang="en-GB" dirty="0">
              <a:solidFill>
                <a:srgbClr val="001965"/>
              </a:solidFill>
            </a:endParaRPr>
          </a:p>
        </p:txBody>
      </p:sp>
      <p:sp>
        <p:nvSpPr>
          <p:cNvPr id="10" name="Rectangle 9">
            <a:extLst>
              <a:ext uri="{FF2B5EF4-FFF2-40B4-BE49-F238E27FC236}">
                <a16:creationId xmlns:a16="http://schemas.microsoft.com/office/drawing/2014/main" id="{A968C967-BCC2-49EA-9E1A-EC98A044CADC}"/>
              </a:ext>
            </a:extLst>
          </p:cNvPr>
          <p:cNvSpPr>
            <a:spLocks/>
          </p:cNvSpPr>
          <p:nvPr/>
        </p:nvSpPr>
        <p:spPr>
          <a:xfrm flipH="1">
            <a:off x="147145" y="3429000"/>
            <a:ext cx="2327983" cy="861774"/>
          </a:xfrm>
          <a:prstGeom prst="rect">
            <a:avLst/>
          </a:prstGeom>
        </p:spPr>
        <p:txBody>
          <a:bodyPr wrap="square" lIns="0" tIns="0" rIns="0" bIns="0" anchor="t" anchorCtr="0">
            <a:spAutoFit/>
          </a:bodyPr>
          <a:lstStyle/>
          <a:p>
            <a:pPr lvl="1"/>
            <a:r>
              <a:rPr lang="da-DK" sz="1400" dirty="0"/>
              <a:t>Regulators demand statistical significance to have claims in the label</a:t>
            </a:r>
          </a:p>
        </p:txBody>
      </p:sp>
      <p:sp>
        <p:nvSpPr>
          <p:cNvPr id="11" name="Rectangle 10">
            <a:extLst>
              <a:ext uri="{FF2B5EF4-FFF2-40B4-BE49-F238E27FC236}">
                <a16:creationId xmlns:a16="http://schemas.microsoft.com/office/drawing/2014/main" id="{FA527009-072C-47BC-B423-B63041766DC9}"/>
              </a:ext>
            </a:extLst>
          </p:cNvPr>
          <p:cNvSpPr>
            <a:spLocks/>
          </p:cNvSpPr>
          <p:nvPr/>
        </p:nvSpPr>
        <p:spPr>
          <a:xfrm flipH="1">
            <a:off x="4021767" y="4076700"/>
            <a:ext cx="1827428" cy="581698"/>
          </a:xfrm>
          <a:prstGeom prst="rect">
            <a:avLst/>
          </a:prstGeom>
        </p:spPr>
        <p:txBody>
          <a:bodyPr wrap="square" lIns="0" tIns="0" rIns="0" bIns="0" anchor="t" anchorCtr="0">
            <a:spAutoFit/>
          </a:bodyPr>
          <a:lstStyle/>
          <a:p>
            <a:pPr>
              <a:lnSpc>
                <a:spcPct val="90000"/>
              </a:lnSpc>
              <a:spcAft>
                <a:spcPts val="600"/>
              </a:spcAft>
            </a:pPr>
            <a:r>
              <a:rPr lang="da-DK" sz="1400" dirty="0"/>
              <a:t>Un-ethical if unable to detect a clinical relevant effect size</a:t>
            </a:r>
            <a:endParaRPr lang="en-GB" sz="1400" i="1" dirty="0">
              <a:solidFill>
                <a:srgbClr val="001965"/>
              </a:solidFill>
            </a:endParaRPr>
          </a:p>
        </p:txBody>
      </p:sp>
      <p:sp>
        <p:nvSpPr>
          <p:cNvPr id="12" name="Rectangle 11">
            <a:extLst>
              <a:ext uri="{FF2B5EF4-FFF2-40B4-BE49-F238E27FC236}">
                <a16:creationId xmlns:a16="http://schemas.microsoft.com/office/drawing/2014/main" id="{0AD2057F-51E4-40F6-BA0F-C502A12564C9}"/>
              </a:ext>
            </a:extLst>
          </p:cNvPr>
          <p:cNvSpPr>
            <a:spLocks/>
          </p:cNvSpPr>
          <p:nvPr/>
        </p:nvSpPr>
        <p:spPr>
          <a:xfrm flipH="1">
            <a:off x="566469" y="5245317"/>
            <a:ext cx="1827428" cy="1077218"/>
          </a:xfrm>
          <a:prstGeom prst="rect">
            <a:avLst/>
          </a:prstGeom>
        </p:spPr>
        <p:txBody>
          <a:bodyPr wrap="square" lIns="0" tIns="0" rIns="0" bIns="0" anchor="t" anchorCtr="0">
            <a:spAutoFit/>
          </a:bodyPr>
          <a:lstStyle/>
          <a:p>
            <a:pPr lvl="1"/>
            <a:r>
              <a:rPr lang="da-DK" sz="1400" dirty="0"/>
              <a:t>Costly (in terms of time and money) to include too many subjects</a:t>
            </a:r>
          </a:p>
        </p:txBody>
      </p:sp>
      <p:sp>
        <p:nvSpPr>
          <p:cNvPr id="8" name="Rectangle 7">
            <a:extLst>
              <a:ext uri="{FF2B5EF4-FFF2-40B4-BE49-F238E27FC236}">
                <a16:creationId xmlns:a16="http://schemas.microsoft.com/office/drawing/2014/main" id="{2893F61D-7E40-4C8C-B1B6-8DF8CAE8DB92}"/>
              </a:ext>
            </a:extLst>
          </p:cNvPr>
          <p:cNvSpPr>
            <a:spLocks/>
          </p:cNvSpPr>
          <p:nvPr/>
        </p:nvSpPr>
        <p:spPr>
          <a:xfrm flipH="1">
            <a:off x="3079337" y="1957881"/>
            <a:ext cx="2499897" cy="1077218"/>
          </a:xfrm>
          <a:prstGeom prst="rect">
            <a:avLst/>
          </a:prstGeom>
        </p:spPr>
        <p:txBody>
          <a:bodyPr wrap="square" lIns="0" tIns="0" rIns="0" bIns="0" anchor="t" anchorCtr="0">
            <a:spAutoFit/>
          </a:bodyPr>
          <a:lstStyle/>
          <a:p>
            <a:pPr lvl="1"/>
            <a:r>
              <a:rPr lang="da-DK" sz="1400" dirty="0"/>
              <a:t>Un-ethical to expose more than needed – the experimental drug may have unwanted side-effects</a:t>
            </a:r>
            <a:endParaRPr lang="en-GB" sz="1400" dirty="0"/>
          </a:p>
        </p:txBody>
      </p:sp>
      <p:sp>
        <p:nvSpPr>
          <p:cNvPr id="14" name="Rectangle 13">
            <a:extLst>
              <a:ext uri="{FF2B5EF4-FFF2-40B4-BE49-F238E27FC236}">
                <a16:creationId xmlns:a16="http://schemas.microsoft.com/office/drawing/2014/main" id="{9C9228BC-CF19-4BDD-B684-3B221DA6D594}"/>
              </a:ext>
            </a:extLst>
          </p:cNvPr>
          <p:cNvSpPr>
            <a:spLocks/>
          </p:cNvSpPr>
          <p:nvPr/>
        </p:nvSpPr>
        <p:spPr>
          <a:xfrm flipH="1">
            <a:off x="6264165" y="2313362"/>
            <a:ext cx="2176032" cy="646331"/>
          </a:xfrm>
          <a:prstGeom prst="rect">
            <a:avLst/>
          </a:prstGeom>
        </p:spPr>
        <p:txBody>
          <a:bodyPr wrap="square" lIns="0" tIns="0" rIns="0" bIns="0" anchor="t" anchorCtr="0">
            <a:spAutoFit/>
          </a:bodyPr>
          <a:lstStyle/>
          <a:p>
            <a:pPr lvl="1"/>
            <a:r>
              <a:rPr lang="da-DK" sz="1400" dirty="0"/>
              <a:t>Sufficient chance of detecting a clinical relevant effect size </a:t>
            </a:r>
          </a:p>
        </p:txBody>
      </p:sp>
      <p:sp>
        <p:nvSpPr>
          <p:cNvPr id="2" name="Date Placeholder 1">
            <a:extLst>
              <a:ext uri="{FF2B5EF4-FFF2-40B4-BE49-F238E27FC236}">
                <a16:creationId xmlns:a16="http://schemas.microsoft.com/office/drawing/2014/main" id="{BE0ACA23-EB4D-4249-AFEF-20D5B690F345}"/>
              </a:ext>
            </a:extLst>
          </p:cNvPr>
          <p:cNvSpPr>
            <a:spLocks noGrp="1"/>
          </p:cNvSpPr>
          <p:nvPr>
            <p:ph type="dt" sz="half" idx="10"/>
          </p:nvPr>
        </p:nvSpPr>
        <p:spPr/>
        <p:txBody>
          <a:bodyPr/>
          <a:lstStyle/>
          <a:p>
            <a:r>
              <a:rPr lang="en-US"/>
              <a:t>6-JUL-2021</a:t>
            </a:r>
            <a:endParaRPr lang="en-GB" dirty="0"/>
          </a:p>
        </p:txBody>
      </p:sp>
      <p:sp>
        <p:nvSpPr>
          <p:cNvPr id="3" name="Footer Placeholder 2">
            <a:extLst>
              <a:ext uri="{FF2B5EF4-FFF2-40B4-BE49-F238E27FC236}">
                <a16:creationId xmlns:a16="http://schemas.microsoft.com/office/drawing/2014/main" id="{79C61784-F99C-461B-B9C6-3D29EDE954C4}"/>
              </a:ext>
            </a:extLst>
          </p:cNvPr>
          <p:cNvSpPr>
            <a:spLocks noGrp="1"/>
          </p:cNvSpPr>
          <p:nvPr>
            <p:ph type="ftr" sz="quarter" idx="11"/>
          </p:nvPr>
        </p:nvSpPr>
        <p:spPr/>
        <p:txBody>
          <a:bodyPr/>
          <a:lstStyle/>
          <a:p>
            <a:r>
              <a:rPr lang="en-GB"/>
              <a:t>useR 2021 - NNSampleSize</a:t>
            </a:r>
            <a:endParaRPr lang="en-GB" dirty="0"/>
          </a:p>
        </p:txBody>
      </p:sp>
      <p:sp>
        <p:nvSpPr>
          <p:cNvPr id="4" name="Slide Number Placeholder 3">
            <a:extLst>
              <a:ext uri="{FF2B5EF4-FFF2-40B4-BE49-F238E27FC236}">
                <a16:creationId xmlns:a16="http://schemas.microsoft.com/office/drawing/2014/main" id="{E9552283-11D0-4596-A124-7ECE380A59A0}"/>
              </a:ext>
            </a:extLst>
          </p:cNvPr>
          <p:cNvSpPr>
            <a:spLocks noGrp="1"/>
          </p:cNvSpPr>
          <p:nvPr>
            <p:ph type="sldNum" sz="quarter" idx="12"/>
          </p:nvPr>
        </p:nvSpPr>
        <p:spPr/>
        <p:txBody>
          <a:bodyPr/>
          <a:lstStyle/>
          <a:p>
            <a:fld id="{23AA811B-2EBD-4900-905E-5BE206449611}" type="slidenum">
              <a:rPr lang="en-GB" smtClean="0"/>
              <a:t>4</a:t>
            </a:fld>
            <a:endParaRPr lang="en-GB" dirty="0"/>
          </a:p>
        </p:txBody>
      </p:sp>
    </p:spTree>
    <p:custDataLst>
      <p:custData r:id="rId1"/>
      <p:custData r:id="rId2"/>
      <p:tags r:id="rId3"/>
    </p:custDataLst>
    <p:extLst>
      <p:ext uri="{BB962C8B-B14F-4D97-AF65-F5344CB8AC3E}">
        <p14:creationId xmlns:p14="http://schemas.microsoft.com/office/powerpoint/2010/main" val="262025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7DC92-517A-4D72-9DF1-8DDFB1870FBD}"/>
              </a:ext>
            </a:extLst>
          </p:cNvPr>
          <p:cNvSpPr>
            <a:spLocks noGrp="1"/>
          </p:cNvSpPr>
          <p:nvPr>
            <p:ph type="title"/>
          </p:nvPr>
        </p:nvSpPr>
        <p:spPr/>
        <p:txBody>
          <a:bodyPr/>
          <a:lstStyle/>
          <a:p>
            <a:endParaRPr lang="en-GB" dirty="0"/>
          </a:p>
        </p:txBody>
      </p:sp>
      <p:sp>
        <p:nvSpPr>
          <p:cNvPr id="6" name="TextBox 5">
            <a:extLst>
              <a:ext uri="{FF2B5EF4-FFF2-40B4-BE49-F238E27FC236}">
                <a16:creationId xmlns:a16="http://schemas.microsoft.com/office/drawing/2014/main" id="{3B669E3A-9E41-45CB-8A0E-824F00EA6050}"/>
              </a:ext>
            </a:extLst>
          </p:cNvPr>
          <p:cNvSpPr txBox="1"/>
          <p:nvPr/>
        </p:nvSpPr>
        <p:spPr>
          <a:xfrm>
            <a:off x="336330" y="1492470"/>
            <a:ext cx="9890236" cy="4524315"/>
          </a:xfrm>
          <a:prstGeom prst="rect">
            <a:avLst/>
          </a:prstGeom>
          <a:noFill/>
        </p:spPr>
        <p:txBody>
          <a:bodyPr wrap="square" rtlCol="0">
            <a:spAutoFit/>
          </a:bodyPr>
          <a:lstStyle/>
          <a:p>
            <a:r>
              <a:rPr lang="en-GB" sz="2400" dirty="0">
                <a:latin typeface="Courier New" panose="02070309020205020404" pitchFamily="49" charset="0"/>
                <a:cs typeface="Courier New" panose="02070309020205020404" pitchFamily="49" charset="0"/>
              </a:rPr>
              <a:t>&gt; </a:t>
            </a:r>
            <a:r>
              <a:rPr lang="en-GB" sz="2400" b="1" dirty="0" err="1">
                <a:latin typeface="Courier New" panose="02070309020205020404" pitchFamily="49" charset="0"/>
                <a:cs typeface="Courier New" panose="02070309020205020404" pitchFamily="49" charset="0"/>
              </a:rPr>
              <a:t>power.t.test</a:t>
            </a:r>
            <a:r>
              <a:rPr lang="en-GB" sz="2400" b="1" dirty="0">
                <a:latin typeface="Courier New" panose="02070309020205020404" pitchFamily="49" charset="0"/>
                <a:cs typeface="Courier New" panose="02070309020205020404" pitchFamily="49" charset="0"/>
              </a:rPr>
              <a:t>(power = .90, delta = 1, </a:t>
            </a:r>
            <a:r>
              <a:rPr lang="en-GB" sz="2400" b="1" dirty="0" err="1">
                <a:latin typeface="Courier New" panose="02070309020205020404" pitchFamily="49" charset="0"/>
                <a:cs typeface="Courier New" panose="02070309020205020404" pitchFamily="49" charset="0"/>
              </a:rPr>
              <a:t>sd</a:t>
            </a:r>
            <a:r>
              <a:rPr lang="en-GB" sz="2400" b="1" dirty="0">
                <a:latin typeface="Courier New" panose="02070309020205020404" pitchFamily="49" charset="0"/>
                <a:cs typeface="Courier New" panose="02070309020205020404" pitchFamily="49" charset="0"/>
              </a:rPr>
              <a:t> = 1.2)</a:t>
            </a:r>
          </a:p>
          <a:p>
            <a:endParaRPr lang="en-GB" sz="2400" dirty="0">
              <a:latin typeface="Courier New" panose="02070309020205020404" pitchFamily="49" charset="0"/>
              <a:cs typeface="Courier New" panose="02070309020205020404" pitchFamily="49" charset="0"/>
            </a:endParaRPr>
          </a:p>
          <a:p>
            <a:r>
              <a:rPr lang="en-GB" sz="2400" dirty="0">
                <a:latin typeface="Courier New" panose="02070309020205020404" pitchFamily="49" charset="0"/>
                <a:cs typeface="Courier New" panose="02070309020205020404" pitchFamily="49" charset="0"/>
              </a:rPr>
              <a:t>     Two-sample t test power calculation </a:t>
            </a:r>
          </a:p>
          <a:p>
            <a:endParaRPr lang="en-GB" sz="2400" dirty="0">
              <a:latin typeface="Courier New" panose="02070309020205020404" pitchFamily="49" charset="0"/>
              <a:cs typeface="Courier New" panose="02070309020205020404" pitchFamily="49" charset="0"/>
            </a:endParaRPr>
          </a:p>
          <a:p>
            <a:r>
              <a:rPr lang="en-GB" sz="2400" dirty="0">
                <a:latin typeface="Courier New" panose="02070309020205020404" pitchFamily="49" charset="0"/>
                <a:cs typeface="Courier New" panose="02070309020205020404" pitchFamily="49" charset="0"/>
              </a:rPr>
              <a:t>              n = 31.25372</a:t>
            </a:r>
          </a:p>
          <a:p>
            <a:r>
              <a:rPr lang="en-GB" sz="2400" dirty="0">
                <a:latin typeface="Courier New" panose="02070309020205020404" pitchFamily="49" charset="0"/>
                <a:cs typeface="Courier New" panose="02070309020205020404" pitchFamily="49" charset="0"/>
              </a:rPr>
              <a:t>          delta = 1</a:t>
            </a:r>
          </a:p>
          <a:p>
            <a:r>
              <a:rPr lang="en-GB" sz="2400" dirty="0">
                <a:latin typeface="Courier New" panose="02070309020205020404" pitchFamily="49" charset="0"/>
                <a:cs typeface="Courier New" panose="02070309020205020404" pitchFamily="49" charset="0"/>
              </a:rPr>
              <a:t>             </a:t>
            </a:r>
            <a:r>
              <a:rPr lang="en-GB" sz="2400" dirty="0" err="1">
                <a:latin typeface="Courier New" panose="02070309020205020404" pitchFamily="49" charset="0"/>
                <a:cs typeface="Courier New" panose="02070309020205020404" pitchFamily="49" charset="0"/>
              </a:rPr>
              <a:t>sd</a:t>
            </a:r>
            <a:r>
              <a:rPr lang="en-GB" sz="2400" dirty="0">
                <a:latin typeface="Courier New" panose="02070309020205020404" pitchFamily="49" charset="0"/>
                <a:cs typeface="Courier New" panose="02070309020205020404" pitchFamily="49" charset="0"/>
              </a:rPr>
              <a:t> = 1.2</a:t>
            </a:r>
          </a:p>
          <a:p>
            <a:r>
              <a:rPr lang="en-GB" sz="2400" dirty="0">
                <a:latin typeface="Courier New" panose="02070309020205020404" pitchFamily="49" charset="0"/>
                <a:cs typeface="Courier New" panose="02070309020205020404" pitchFamily="49" charset="0"/>
              </a:rPr>
              <a:t>      </a:t>
            </a:r>
            <a:r>
              <a:rPr lang="en-GB" sz="2400" dirty="0" err="1">
                <a:latin typeface="Courier New" panose="02070309020205020404" pitchFamily="49" charset="0"/>
                <a:cs typeface="Courier New" panose="02070309020205020404" pitchFamily="49" charset="0"/>
              </a:rPr>
              <a:t>sig.level</a:t>
            </a:r>
            <a:r>
              <a:rPr lang="en-GB" sz="2400" dirty="0">
                <a:latin typeface="Courier New" panose="02070309020205020404" pitchFamily="49" charset="0"/>
                <a:cs typeface="Courier New" panose="02070309020205020404" pitchFamily="49" charset="0"/>
              </a:rPr>
              <a:t> = 0.05</a:t>
            </a:r>
          </a:p>
          <a:p>
            <a:r>
              <a:rPr lang="en-GB" sz="2400" dirty="0">
                <a:latin typeface="Courier New" panose="02070309020205020404" pitchFamily="49" charset="0"/>
                <a:cs typeface="Courier New" panose="02070309020205020404" pitchFamily="49" charset="0"/>
              </a:rPr>
              <a:t>          power = 0.9</a:t>
            </a:r>
          </a:p>
          <a:p>
            <a:r>
              <a:rPr lang="en-GB" sz="2400" dirty="0">
                <a:latin typeface="Courier New" panose="02070309020205020404" pitchFamily="49" charset="0"/>
                <a:cs typeface="Courier New" panose="02070309020205020404" pitchFamily="49" charset="0"/>
              </a:rPr>
              <a:t>    alternative = </a:t>
            </a:r>
            <a:r>
              <a:rPr lang="en-GB" sz="2400" dirty="0" err="1">
                <a:latin typeface="Courier New" panose="02070309020205020404" pitchFamily="49" charset="0"/>
                <a:cs typeface="Courier New" panose="02070309020205020404" pitchFamily="49" charset="0"/>
              </a:rPr>
              <a:t>two.sided</a:t>
            </a:r>
            <a:endParaRPr lang="en-GB" sz="2400" dirty="0">
              <a:latin typeface="Courier New" panose="02070309020205020404" pitchFamily="49" charset="0"/>
              <a:cs typeface="Courier New" panose="02070309020205020404" pitchFamily="49" charset="0"/>
            </a:endParaRPr>
          </a:p>
          <a:p>
            <a:endParaRPr lang="en-GB" sz="2400" dirty="0">
              <a:latin typeface="Courier New" panose="02070309020205020404" pitchFamily="49" charset="0"/>
              <a:cs typeface="Courier New" panose="02070309020205020404" pitchFamily="49" charset="0"/>
            </a:endParaRPr>
          </a:p>
          <a:p>
            <a:r>
              <a:rPr lang="en-GB" sz="2400" dirty="0">
                <a:latin typeface="Courier New" panose="02070309020205020404" pitchFamily="49" charset="0"/>
                <a:cs typeface="Courier New" panose="02070309020205020404" pitchFamily="49" charset="0"/>
              </a:rPr>
              <a:t>NOTE: n is number in *each* group</a:t>
            </a:r>
          </a:p>
        </p:txBody>
      </p:sp>
      <p:graphicFrame>
        <p:nvGraphicFramePr>
          <p:cNvPr id="9" name="Group 33">
            <a:extLst>
              <a:ext uri="{FF2B5EF4-FFF2-40B4-BE49-F238E27FC236}">
                <a16:creationId xmlns:a16="http://schemas.microsoft.com/office/drawing/2014/main" id="{5E564CB8-7577-459C-8DB3-DCF27AB15280}"/>
              </a:ext>
            </a:extLst>
          </p:cNvPr>
          <p:cNvGraphicFramePr>
            <a:graphicFrameLocks/>
          </p:cNvGraphicFramePr>
          <p:nvPr>
            <p:extLst>
              <p:ext uri="{D42A27DB-BD31-4B8C-83A1-F6EECF244321}">
                <p14:modId xmlns:p14="http://schemas.microsoft.com/office/powerpoint/2010/main" val="967094807"/>
              </p:ext>
            </p:extLst>
          </p:nvPr>
        </p:nvGraphicFramePr>
        <p:xfrm>
          <a:off x="5822731" y="3199176"/>
          <a:ext cx="6369268" cy="1699968"/>
        </p:xfrm>
        <a:graphic>
          <a:graphicData uri="http://schemas.openxmlformats.org/drawingml/2006/table">
            <a:tbl>
              <a:tblPr/>
              <a:tblGrid>
                <a:gridCol w="2144111">
                  <a:extLst>
                    <a:ext uri="{9D8B030D-6E8A-4147-A177-3AD203B41FA5}">
                      <a16:colId xmlns:a16="http://schemas.microsoft.com/office/drawing/2014/main" val="20000"/>
                    </a:ext>
                  </a:extLst>
                </a:gridCol>
                <a:gridCol w="1925288">
                  <a:extLst>
                    <a:ext uri="{9D8B030D-6E8A-4147-A177-3AD203B41FA5}">
                      <a16:colId xmlns:a16="http://schemas.microsoft.com/office/drawing/2014/main" val="20001"/>
                    </a:ext>
                  </a:extLst>
                </a:gridCol>
                <a:gridCol w="2299869">
                  <a:extLst>
                    <a:ext uri="{9D8B030D-6E8A-4147-A177-3AD203B41FA5}">
                      <a16:colId xmlns:a16="http://schemas.microsoft.com/office/drawing/2014/main" val="20002"/>
                    </a:ext>
                  </a:extLst>
                </a:gridCol>
              </a:tblGrid>
              <a:tr h="924288">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r"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chemeClr val="bg1"/>
                          </a:solidFill>
                          <a:effectLst/>
                          <a:latin typeface="Verdana" pitchFamily="34" charset="0"/>
                        </a:rPr>
                        <a:t>Decision</a:t>
                      </a:r>
                    </a:p>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400" b="0" i="0" u="none" strike="noStrike" cap="none" normalizeH="0" baseline="0" dirty="0">
                          <a:ln>
                            <a:noFill/>
                          </a:ln>
                          <a:solidFill>
                            <a:schemeClr val="bg1"/>
                          </a:solidFill>
                          <a:effectLst/>
                          <a:latin typeface="Verdana" pitchFamily="34" charset="0"/>
                        </a:rPr>
                        <a:t>Hypothesis</a:t>
                      </a:r>
                      <a:endParaRPr kumimoji="0" lang="en-GB" altLang="en-US" sz="1600" b="0" i="0" u="none" strike="noStrike" cap="none" normalizeH="0" baseline="0" dirty="0">
                        <a:ln>
                          <a:noFill/>
                        </a:ln>
                        <a:solidFill>
                          <a:schemeClr val="bg1"/>
                        </a:solidFill>
                        <a:effectLst/>
                        <a:latin typeface="Verdana" pitchFamily="34" charset="0"/>
                      </a:endParaRPr>
                    </a:p>
                  </a:txBody>
                  <a:tcPr marL="96000" marR="96000" marT="72000" marB="72000" horzOverflow="overflow">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lnBlToTr>
                      <a:noFill/>
                    </a:lnBlToTr>
                    <a:solidFill>
                      <a:schemeClr val="accent6"/>
                    </a:solid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defRPr/>
                      </a:pPr>
                      <a:r>
                        <a:rPr kumimoji="0" lang="en-GB" altLang="en-US" sz="1600" b="0" i="0" u="none" strike="noStrike" cap="none" normalizeH="0" baseline="0" dirty="0">
                          <a:ln>
                            <a:noFill/>
                          </a:ln>
                          <a:solidFill>
                            <a:schemeClr val="bg1"/>
                          </a:solidFill>
                          <a:effectLst/>
                          <a:latin typeface="Verdana" pitchFamily="34" charset="0"/>
                        </a:rPr>
                        <a:t>Do not reject</a:t>
                      </a:r>
                    </a:p>
                  </a:txBody>
                  <a:tcPr marL="96000" marR="96000" marT="72000" marB="72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solid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defRPr/>
                      </a:pPr>
                      <a:r>
                        <a:rPr kumimoji="0" lang="en-GB" altLang="en-US" sz="1600" b="0" i="0" u="none" strike="noStrike" cap="none" normalizeH="0" baseline="0" dirty="0">
                          <a:ln>
                            <a:noFill/>
                          </a:ln>
                          <a:solidFill>
                            <a:schemeClr val="bg1"/>
                          </a:solidFill>
                          <a:effectLst/>
                          <a:latin typeface="Verdana" pitchFamily="34" charset="0"/>
                        </a:rPr>
                        <a:t>Reject</a:t>
                      </a:r>
                    </a:p>
                  </a:txBody>
                  <a:tcPr marL="96000" marR="96000" marT="72000" marB="72000" horzOverflow="overflow">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r h="387840">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chemeClr val="bg1"/>
                          </a:solidFill>
                          <a:effectLst/>
                          <a:latin typeface="Verdana" pitchFamily="34" charset="0"/>
                        </a:rPr>
                        <a:t>True</a:t>
                      </a:r>
                    </a:p>
                  </a:txBody>
                  <a:tcPr marL="96000" marR="96000" marT="72000" marB="72000" horzOverflow="overflow">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solid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rgbClr val="002060"/>
                          </a:solidFill>
                          <a:effectLst/>
                          <a:latin typeface="Verdana" pitchFamily="34" charset="0"/>
                        </a:rPr>
                        <a:t>Correct decision</a:t>
                      </a:r>
                    </a:p>
                  </a:txBody>
                  <a:tcPr marL="96000" marR="96000" marT="72000" marB="72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rgbClr val="002060"/>
                          </a:solidFill>
                          <a:effectLst/>
                          <a:latin typeface="Verdana" pitchFamily="34" charset="0"/>
                        </a:rPr>
                        <a:t>Type 1 error</a:t>
                      </a:r>
                    </a:p>
                  </a:txBody>
                  <a:tcPr marL="96000" marR="96000" marT="72000" marB="72000" horzOverflow="overflow">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840">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chemeClr val="bg1"/>
                          </a:solidFill>
                          <a:effectLst/>
                          <a:latin typeface="Verdana" pitchFamily="34" charset="0"/>
                        </a:rPr>
                        <a:t>False</a:t>
                      </a:r>
                    </a:p>
                  </a:txBody>
                  <a:tcPr marL="96000" marR="96000" marT="72000" marB="72000" horzOverflow="overflow">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solid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rgbClr val="002060"/>
                          </a:solidFill>
                          <a:effectLst/>
                          <a:latin typeface="Verdana" pitchFamily="34" charset="0"/>
                        </a:rPr>
                        <a:t>Type 2 error</a:t>
                      </a:r>
                    </a:p>
                  </a:txBody>
                  <a:tcPr marL="96000" marR="96000" marT="72000" marB="72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defRPr sz="2000">
                          <a:solidFill>
                            <a:schemeClr val="accent2"/>
                          </a:solidFill>
                          <a:latin typeface="Verdana" pitchFamily="34" charset="0"/>
                        </a:defRPr>
                      </a:lvl1pPr>
                      <a:lvl2pPr marL="742950" indent="-285750">
                        <a:spcBef>
                          <a:spcPct val="20000"/>
                        </a:spcBef>
                        <a:buClr>
                          <a:schemeClr val="hlink"/>
                        </a:buClr>
                        <a:defRPr>
                          <a:solidFill>
                            <a:schemeClr val="accent2"/>
                          </a:solidFill>
                          <a:latin typeface="Verdana" pitchFamily="34" charset="0"/>
                        </a:defRPr>
                      </a:lvl2pPr>
                      <a:lvl3pPr marL="1143000" indent="-228600">
                        <a:spcBef>
                          <a:spcPct val="20000"/>
                        </a:spcBef>
                        <a:buClr>
                          <a:schemeClr val="accent2"/>
                        </a:buClr>
                        <a:defRPr sz="1600">
                          <a:solidFill>
                            <a:schemeClr val="accent2"/>
                          </a:solidFill>
                          <a:latin typeface="Verdana" pitchFamily="34" charset="0"/>
                        </a:defRPr>
                      </a:lvl3pPr>
                      <a:lvl4pPr marL="1600200" indent="-228600">
                        <a:spcBef>
                          <a:spcPct val="20000"/>
                        </a:spcBef>
                        <a:buClr>
                          <a:schemeClr val="folHlink"/>
                        </a:buClr>
                        <a:defRPr sz="1400">
                          <a:solidFill>
                            <a:schemeClr val="accent2"/>
                          </a:solidFill>
                          <a:latin typeface="Verdana" pitchFamily="34" charset="0"/>
                        </a:defRPr>
                      </a:lvl4pPr>
                      <a:lvl5pPr marL="2057400" indent="-228600">
                        <a:spcBef>
                          <a:spcPct val="20000"/>
                        </a:spcBef>
                        <a:buClr>
                          <a:schemeClr val="tx1"/>
                        </a:buClr>
                        <a:defRPr sz="1200">
                          <a:solidFill>
                            <a:schemeClr val="accent2"/>
                          </a:solidFill>
                          <a:latin typeface="Verdana" pitchFamily="34" charset="0"/>
                        </a:defRPr>
                      </a:lvl5pPr>
                      <a:lvl6pPr marL="2514600" indent="-228600" eaLnBrk="0" fontAlgn="base" hangingPunct="0">
                        <a:spcBef>
                          <a:spcPct val="20000"/>
                        </a:spcBef>
                        <a:spcAft>
                          <a:spcPct val="0"/>
                        </a:spcAft>
                        <a:buClr>
                          <a:schemeClr val="tx1"/>
                        </a:buClr>
                        <a:defRPr sz="1200">
                          <a:solidFill>
                            <a:schemeClr val="accent2"/>
                          </a:solidFill>
                          <a:latin typeface="Verdana" pitchFamily="34" charset="0"/>
                        </a:defRPr>
                      </a:lvl6pPr>
                      <a:lvl7pPr marL="2971800" indent="-228600" eaLnBrk="0" fontAlgn="base" hangingPunct="0">
                        <a:spcBef>
                          <a:spcPct val="20000"/>
                        </a:spcBef>
                        <a:spcAft>
                          <a:spcPct val="0"/>
                        </a:spcAft>
                        <a:buClr>
                          <a:schemeClr val="tx1"/>
                        </a:buClr>
                        <a:defRPr sz="1200">
                          <a:solidFill>
                            <a:schemeClr val="accent2"/>
                          </a:solidFill>
                          <a:latin typeface="Verdana" pitchFamily="34" charset="0"/>
                        </a:defRPr>
                      </a:lvl7pPr>
                      <a:lvl8pPr marL="3429000" indent="-228600" eaLnBrk="0" fontAlgn="base" hangingPunct="0">
                        <a:spcBef>
                          <a:spcPct val="20000"/>
                        </a:spcBef>
                        <a:spcAft>
                          <a:spcPct val="0"/>
                        </a:spcAft>
                        <a:buClr>
                          <a:schemeClr val="tx1"/>
                        </a:buClr>
                        <a:defRPr sz="1200">
                          <a:solidFill>
                            <a:schemeClr val="accent2"/>
                          </a:solidFill>
                          <a:latin typeface="Verdana" pitchFamily="34" charset="0"/>
                        </a:defRPr>
                      </a:lvl8pPr>
                      <a:lvl9pPr marL="3886200" indent="-228600" eaLnBrk="0" fontAlgn="base" hangingPunct="0">
                        <a:spcBef>
                          <a:spcPct val="20000"/>
                        </a:spcBef>
                        <a:spcAft>
                          <a:spcPct val="0"/>
                        </a:spcAft>
                        <a:buClr>
                          <a:schemeClr val="tx1"/>
                        </a:buClr>
                        <a:defRPr sz="1200">
                          <a:solidFill>
                            <a:schemeClr val="accent2"/>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GB" altLang="en-US" sz="1600" b="0" i="0" u="none" strike="noStrike" cap="none" normalizeH="0" baseline="0" dirty="0">
                          <a:ln>
                            <a:noFill/>
                          </a:ln>
                          <a:solidFill>
                            <a:srgbClr val="002060"/>
                          </a:solidFill>
                          <a:effectLst/>
                          <a:latin typeface="Verdana" pitchFamily="34" charset="0"/>
                        </a:rPr>
                        <a:t>Correct decision</a:t>
                      </a:r>
                    </a:p>
                  </a:txBody>
                  <a:tcPr marL="96000" marR="96000" marT="72000" marB="72000" horzOverflow="overflow">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Oval 1">
            <a:extLst>
              <a:ext uri="{FF2B5EF4-FFF2-40B4-BE49-F238E27FC236}">
                <a16:creationId xmlns:a16="http://schemas.microsoft.com/office/drawing/2014/main" id="{85362EAF-2630-459D-93C1-B81E260C7AAF}"/>
              </a:ext>
            </a:extLst>
          </p:cNvPr>
          <p:cNvSpPr/>
          <p:nvPr/>
        </p:nvSpPr>
        <p:spPr>
          <a:xfrm>
            <a:off x="3542097" y="4032986"/>
            <a:ext cx="1135411" cy="4217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Oval 6">
            <a:extLst>
              <a:ext uri="{FF2B5EF4-FFF2-40B4-BE49-F238E27FC236}">
                <a16:creationId xmlns:a16="http://schemas.microsoft.com/office/drawing/2014/main" id="{F55F03C3-7267-49A4-835D-10F3FE73B559}"/>
              </a:ext>
            </a:extLst>
          </p:cNvPr>
          <p:cNvSpPr/>
          <p:nvPr/>
        </p:nvSpPr>
        <p:spPr>
          <a:xfrm>
            <a:off x="10226566" y="4049160"/>
            <a:ext cx="1629104" cy="48126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Freeform: Shape 4">
            <a:extLst>
              <a:ext uri="{FF2B5EF4-FFF2-40B4-BE49-F238E27FC236}">
                <a16:creationId xmlns:a16="http://schemas.microsoft.com/office/drawing/2014/main" id="{75730B3F-6F08-422F-8E28-F3929DF211A7}"/>
              </a:ext>
            </a:extLst>
          </p:cNvPr>
          <p:cNvSpPr/>
          <p:nvPr/>
        </p:nvSpPr>
        <p:spPr>
          <a:xfrm>
            <a:off x="4504623" y="2491323"/>
            <a:ext cx="5852160" cy="1714917"/>
          </a:xfrm>
          <a:custGeom>
            <a:avLst/>
            <a:gdLst>
              <a:gd name="connsiteX0" fmla="*/ 0 w 5852160"/>
              <a:gd name="connsiteY0" fmla="*/ 1580163 h 1714917"/>
              <a:gd name="connsiteX1" fmla="*/ 77002 w 5852160"/>
              <a:gd name="connsiteY1" fmla="*/ 1503161 h 1714917"/>
              <a:gd name="connsiteX2" fmla="*/ 125129 w 5852160"/>
              <a:gd name="connsiteY2" fmla="*/ 1445410 h 1714917"/>
              <a:gd name="connsiteX3" fmla="*/ 154004 w 5852160"/>
              <a:gd name="connsiteY3" fmla="*/ 1426159 h 1714917"/>
              <a:gd name="connsiteX4" fmla="*/ 211756 w 5852160"/>
              <a:gd name="connsiteY4" fmla="*/ 1368408 h 1714917"/>
              <a:gd name="connsiteX5" fmla="*/ 240632 w 5852160"/>
              <a:gd name="connsiteY5" fmla="*/ 1349157 h 1714917"/>
              <a:gd name="connsiteX6" fmla="*/ 288758 w 5852160"/>
              <a:gd name="connsiteY6" fmla="*/ 1291405 h 1714917"/>
              <a:gd name="connsiteX7" fmla="*/ 317634 w 5852160"/>
              <a:gd name="connsiteY7" fmla="*/ 1272155 h 1714917"/>
              <a:gd name="connsiteX8" fmla="*/ 365760 w 5852160"/>
              <a:gd name="connsiteY8" fmla="*/ 1214403 h 1714917"/>
              <a:gd name="connsiteX9" fmla="*/ 423512 w 5852160"/>
              <a:gd name="connsiteY9" fmla="*/ 1175902 h 1714917"/>
              <a:gd name="connsiteX10" fmla="*/ 452388 w 5852160"/>
              <a:gd name="connsiteY10" fmla="*/ 1156652 h 1714917"/>
              <a:gd name="connsiteX11" fmla="*/ 510139 w 5852160"/>
              <a:gd name="connsiteY11" fmla="*/ 1118151 h 1714917"/>
              <a:gd name="connsiteX12" fmla="*/ 606392 w 5852160"/>
              <a:gd name="connsiteY12" fmla="*/ 1070024 h 1714917"/>
              <a:gd name="connsiteX13" fmla="*/ 683394 w 5852160"/>
              <a:gd name="connsiteY13" fmla="*/ 1031523 h 1714917"/>
              <a:gd name="connsiteX14" fmla="*/ 750771 w 5852160"/>
              <a:gd name="connsiteY14" fmla="*/ 1012273 h 1714917"/>
              <a:gd name="connsiteX15" fmla="*/ 808522 w 5852160"/>
              <a:gd name="connsiteY15" fmla="*/ 993022 h 1714917"/>
              <a:gd name="connsiteX16" fmla="*/ 837398 w 5852160"/>
              <a:gd name="connsiteY16" fmla="*/ 983397 h 1714917"/>
              <a:gd name="connsiteX17" fmla="*/ 866274 w 5852160"/>
              <a:gd name="connsiteY17" fmla="*/ 973772 h 1714917"/>
              <a:gd name="connsiteX18" fmla="*/ 914400 w 5852160"/>
              <a:gd name="connsiteY18" fmla="*/ 964146 h 1714917"/>
              <a:gd name="connsiteX19" fmla="*/ 943276 w 5852160"/>
              <a:gd name="connsiteY19" fmla="*/ 944896 h 1714917"/>
              <a:gd name="connsiteX20" fmla="*/ 981777 w 5852160"/>
              <a:gd name="connsiteY20" fmla="*/ 925645 h 1714917"/>
              <a:gd name="connsiteX21" fmla="*/ 1049154 w 5852160"/>
              <a:gd name="connsiteY21" fmla="*/ 877519 h 1714917"/>
              <a:gd name="connsiteX22" fmla="*/ 1087655 w 5852160"/>
              <a:gd name="connsiteY22" fmla="*/ 829393 h 1714917"/>
              <a:gd name="connsiteX23" fmla="*/ 1126156 w 5852160"/>
              <a:gd name="connsiteY23" fmla="*/ 790892 h 1714917"/>
              <a:gd name="connsiteX24" fmla="*/ 1155032 w 5852160"/>
              <a:gd name="connsiteY24" fmla="*/ 752391 h 1714917"/>
              <a:gd name="connsiteX25" fmla="*/ 1183908 w 5852160"/>
              <a:gd name="connsiteY25" fmla="*/ 733140 h 1714917"/>
              <a:gd name="connsiteX26" fmla="*/ 1212783 w 5852160"/>
              <a:gd name="connsiteY26" fmla="*/ 704264 h 1714917"/>
              <a:gd name="connsiteX27" fmla="*/ 1251284 w 5852160"/>
              <a:gd name="connsiteY27" fmla="*/ 685014 h 1714917"/>
              <a:gd name="connsiteX28" fmla="*/ 1280160 w 5852160"/>
              <a:gd name="connsiteY28" fmla="*/ 665763 h 1714917"/>
              <a:gd name="connsiteX29" fmla="*/ 1337912 w 5852160"/>
              <a:gd name="connsiteY29" fmla="*/ 646513 h 1714917"/>
              <a:gd name="connsiteX30" fmla="*/ 1414914 w 5852160"/>
              <a:gd name="connsiteY30" fmla="*/ 617637 h 1714917"/>
              <a:gd name="connsiteX31" fmla="*/ 1472665 w 5852160"/>
              <a:gd name="connsiteY31" fmla="*/ 598386 h 1714917"/>
              <a:gd name="connsiteX32" fmla="*/ 1501541 w 5852160"/>
              <a:gd name="connsiteY32" fmla="*/ 588761 h 1714917"/>
              <a:gd name="connsiteX33" fmla="*/ 1588169 w 5852160"/>
              <a:gd name="connsiteY33" fmla="*/ 579136 h 1714917"/>
              <a:gd name="connsiteX34" fmla="*/ 2146434 w 5852160"/>
              <a:gd name="connsiteY34" fmla="*/ 569511 h 1714917"/>
              <a:gd name="connsiteX35" fmla="*/ 2223436 w 5852160"/>
              <a:gd name="connsiteY35" fmla="*/ 559885 h 1714917"/>
              <a:gd name="connsiteX36" fmla="*/ 2444817 w 5852160"/>
              <a:gd name="connsiteY36" fmla="*/ 540635 h 1714917"/>
              <a:gd name="connsiteX37" fmla="*/ 2521819 w 5852160"/>
              <a:gd name="connsiteY37" fmla="*/ 531010 h 1714917"/>
              <a:gd name="connsiteX38" fmla="*/ 2752825 w 5852160"/>
              <a:gd name="connsiteY38" fmla="*/ 521384 h 1714917"/>
              <a:gd name="connsiteX39" fmla="*/ 2935705 w 5852160"/>
              <a:gd name="connsiteY39" fmla="*/ 511759 h 1714917"/>
              <a:gd name="connsiteX40" fmla="*/ 3041583 w 5852160"/>
              <a:gd name="connsiteY40" fmla="*/ 492509 h 1714917"/>
              <a:gd name="connsiteX41" fmla="*/ 3185962 w 5852160"/>
              <a:gd name="connsiteY41" fmla="*/ 463633 h 1714917"/>
              <a:gd name="connsiteX42" fmla="*/ 3234089 w 5852160"/>
              <a:gd name="connsiteY42" fmla="*/ 454008 h 1714917"/>
              <a:gd name="connsiteX43" fmla="*/ 3272590 w 5852160"/>
              <a:gd name="connsiteY43" fmla="*/ 444382 h 1714917"/>
              <a:gd name="connsiteX44" fmla="*/ 3426594 w 5852160"/>
              <a:gd name="connsiteY44" fmla="*/ 434757 h 1714917"/>
              <a:gd name="connsiteX45" fmla="*/ 3667225 w 5852160"/>
              <a:gd name="connsiteY45" fmla="*/ 415506 h 1714917"/>
              <a:gd name="connsiteX46" fmla="*/ 3878981 w 5852160"/>
              <a:gd name="connsiteY46" fmla="*/ 405881 h 1714917"/>
              <a:gd name="connsiteX47" fmla="*/ 3936733 w 5852160"/>
              <a:gd name="connsiteY47" fmla="*/ 386631 h 1714917"/>
              <a:gd name="connsiteX48" fmla="*/ 4023360 w 5852160"/>
              <a:gd name="connsiteY48" fmla="*/ 348130 h 1714917"/>
              <a:gd name="connsiteX49" fmla="*/ 4167739 w 5852160"/>
              <a:gd name="connsiteY49" fmla="*/ 328879 h 1714917"/>
              <a:gd name="connsiteX50" fmla="*/ 4244741 w 5852160"/>
              <a:gd name="connsiteY50" fmla="*/ 309629 h 1714917"/>
              <a:gd name="connsiteX51" fmla="*/ 4283242 w 5852160"/>
              <a:gd name="connsiteY51" fmla="*/ 300003 h 1714917"/>
              <a:gd name="connsiteX52" fmla="*/ 4321743 w 5852160"/>
              <a:gd name="connsiteY52" fmla="*/ 290378 h 1714917"/>
              <a:gd name="connsiteX53" fmla="*/ 4379495 w 5852160"/>
              <a:gd name="connsiteY53" fmla="*/ 271128 h 1714917"/>
              <a:gd name="connsiteX54" fmla="*/ 4408371 w 5852160"/>
              <a:gd name="connsiteY54" fmla="*/ 261502 h 1714917"/>
              <a:gd name="connsiteX55" fmla="*/ 4437246 w 5852160"/>
              <a:gd name="connsiteY55" fmla="*/ 251877 h 1714917"/>
              <a:gd name="connsiteX56" fmla="*/ 4485373 w 5852160"/>
              <a:gd name="connsiteY56" fmla="*/ 213376 h 1714917"/>
              <a:gd name="connsiteX57" fmla="*/ 4543124 w 5852160"/>
              <a:gd name="connsiteY57" fmla="*/ 155624 h 1714917"/>
              <a:gd name="connsiteX58" fmla="*/ 4552750 w 5852160"/>
              <a:gd name="connsiteY58" fmla="*/ 126749 h 1714917"/>
              <a:gd name="connsiteX59" fmla="*/ 4543124 w 5852160"/>
              <a:gd name="connsiteY59" fmla="*/ 59372 h 1714917"/>
              <a:gd name="connsiteX60" fmla="*/ 4514249 w 5852160"/>
              <a:gd name="connsiteY60" fmla="*/ 30496 h 1714917"/>
              <a:gd name="connsiteX61" fmla="*/ 4350619 w 5852160"/>
              <a:gd name="connsiteY61" fmla="*/ 1620 h 1714917"/>
              <a:gd name="connsiteX62" fmla="*/ 4158114 w 5852160"/>
              <a:gd name="connsiteY62" fmla="*/ 30496 h 1714917"/>
              <a:gd name="connsiteX63" fmla="*/ 4129238 w 5852160"/>
              <a:gd name="connsiteY63" fmla="*/ 59372 h 1714917"/>
              <a:gd name="connsiteX64" fmla="*/ 4109988 w 5852160"/>
              <a:gd name="connsiteY64" fmla="*/ 117123 h 1714917"/>
              <a:gd name="connsiteX65" fmla="*/ 4119613 w 5852160"/>
              <a:gd name="connsiteY65" fmla="*/ 261502 h 1714917"/>
              <a:gd name="connsiteX66" fmla="*/ 4148489 w 5852160"/>
              <a:gd name="connsiteY66" fmla="*/ 290378 h 1714917"/>
              <a:gd name="connsiteX67" fmla="*/ 4186990 w 5852160"/>
              <a:gd name="connsiteY67" fmla="*/ 348130 h 1714917"/>
              <a:gd name="connsiteX68" fmla="*/ 4263992 w 5852160"/>
              <a:gd name="connsiteY68" fmla="*/ 377005 h 1714917"/>
              <a:gd name="connsiteX69" fmla="*/ 4350619 w 5852160"/>
              <a:gd name="connsiteY69" fmla="*/ 396256 h 1714917"/>
              <a:gd name="connsiteX70" fmla="*/ 4389120 w 5852160"/>
              <a:gd name="connsiteY70" fmla="*/ 415506 h 1714917"/>
              <a:gd name="connsiteX71" fmla="*/ 4417996 w 5852160"/>
              <a:gd name="connsiteY71" fmla="*/ 425132 h 1714917"/>
              <a:gd name="connsiteX72" fmla="*/ 4446872 w 5852160"/>
              <a:gd name="connsiteY72" fmla="*/ 444382 h 1714917"/>
              <a:gd name="connsiteX73" fmla="*/ 4504623 w 5852160"/>
              <a:gd name="connsiteY73" fmla="*/ 463633 h 1714917"/>
              <a:gd name="connsiteX74" fmla="*/ 4533499 w 5852160"/>
              <a:gd name="connsiteY74" fmla="*/ 482883 h 1714917"/>
              <a:gd name="connsiteX75" fmla="*/ 4591251 w 5852160"/>
              <a:gd name="connsiteY75" fmla="*/ 502134 h 1714917"/>
              <a:gd name="connsiteX76" fmla="*/ 4649002 w 5852160"/>
              <a:gd name="connsiteY76" fmla="*/ 531010 h 1714917"/>
              <a:gd name="connsiteX77" fmla="*/ 4706754 w 5852160"/>
              <a:gd name="connsiteY77" fmla="*/ 559885 h 1714917"/>
              <a:gd name="connsiteX78" fmla="*/ 4735630 w 5852160"/>
              <a:gd name="connsiteY78" fmla="*/ 579136 h 1714917"/>
              <a:gd name="connsiteX79" fmla="*/ 4812632 w 5852160"/>
              <a:gd name="connsiteY79" fmla="*/ 636888 h 1714917"/>
              <a:gd name="connsiteX80" fmla="*/ 4851133 w 5852160"/>
              <a:gd name="connsiteY80" fmla="*/ 656138 h 1714917"/>
              <a:gd name="connsiteX81" fmla="*/ 4880009 w 5852160"/>
              <a:gd name="connsiteY81" fmla="*/ 675389 h 1714917"/>
              <a:gd name="connsiteX82" fmla="*/ 4918510 w 5852160"/>
              <a:gd name="connsiteY82" fmla="*/ 685014 h 1714917"/>
              <a:gd name="connsiteX83" fmla="*/ 4976261 w 5852160"/>
              <a:gd name="connsiteY83" fmla="*/ 733140 h 1714917"/>
              <a:gd name="connsiteX84" fmla="*/ 5034013 w 5852160"/>
              <a:gd name="connsiteY84" fmla="*/ 771641 h 1714917"/>
              <a:gd name="connsiteX85" fmla="*/ 5091764 w 5852160"/>
              <a:gd name="connsiteY85" fmla="*/ 810142 h 1714917"/>
              <a:gd name="connsiteX86" fmla="*/ 5130265 w 5852160"/>
              <a:gd name="connsiteY86" fmla="*/ 829393 h 1714917"/>
              <a:gd name="connsiteX87" fmla="*/ 5188017 w 5852160"/>
              <a:gd name="connsiteY87" fmla="*/ 858269 h 1714917"/>
              <a:gd name="connsiteX88" fmla="*/ 5207268 w 5852160"/>
              <a:gd name="connsiteY88" fmla="*/ 896770 h 1714917"/>
              <a:gd name="connsiteX89" fmla="*/ 5245769 w 5852160"/>
              <a:gd name="connsiteY89" fmla="*/ 954521 h 1714917"/>
              <a:gd name="connsiteX90" fmla="*/ 5265019 w 5852160"/>
              <a:gd name="connsiteY90" fmla="*/ 1012273 h 1714917"/>
              <a:gd name="connsiteX91" fmla="*/ 5274644 w 5852160"/>
              <a:gd name="connsiteY91" fmla="*/ 1041149 h 1714917"/>
              <a:gd name="connsiteX92" fmla="*/ 5293895 w 5852160"/>
              <a:gd name="connsiteY92" fmla="*/ 1070024 h 1714917"/>
              <a:gd name="connsiteX93" fmla="*/ 5313145 w 5852160"/>
              <a:gd name="connsiteY93" fmla="*/ 1147026 h 1714917"/>
              <a:gd name="connsiteX94" fmla="*/ 5332396 w 5852160"/>
              <a:gd name="connsiteY94" fmla="*/ 1175902 h 1714917"/>
              <a:gd name="connsiteX95" fmla="*/ 5351646 w 5852160"/>
              <a:gd name="connsiteY95" fmla="*/ 1233654 h 1714917"/>
              <a:gd name="connsiteX96" fmla="*/ 5361272 w 5852160"/>
              <a:gd name="connsiteY96" fmla="*/ 1262530 h 1714917"/>
              <a:gd name="connsiteX97" fmla="*/ 5409398 w 5852160"/>
              <a:gd name="connsiteY97" fmla="*/ 1329906 h 1714917"/>
              <a:gd name="connsiteX98" fmla="*/ 5447899 w 5852160"/>
              <a:gd name="connsiteY98" fmla="*/ 1378033 h 1714917"/>
              <a:gd name="connsiteX99" fmla="*/ 5457524 w 5852160"/>
              <a:gd name="connsiteY99" fmla="*/ 1406909 h 1714917"/>
              <a:gd name="connsiteX100" fmla="*/ 5524901 w 5852160"/>
              <a:gd name="connsiteY100" fmla="*/ 1493536 h 1714917"/>
              <a:gd name="connsiteX101" fmla="*/ 5582653 w 5852160"/>
              <a:gd name="connsiteY101" fmla="*/ 1551288 h 1714917"/>
              <a:gd name="connsiteX102" fmla="*/ 5650030 w 5852160"/>
              <a:gd name="connsiteY102" fmla="*/ 1599414 h 1714917"/>
              <a:gd name="connsiteX103" fmla="*/ 5678905 w 5852160"/>
              <a:gd name="connsiteY103" fmla="*/ 1609039 h 1714917"/>
              <a:gd name="connsiteX104" fmla="*/ 5717406 w 5852160"/>
              <a:gd name="connsiteY104" fmla="*/ 1628290 h 1714917"/>
              <a:gd name="connsiteX105" fmla="*/ 5736657 w 5852160"/>
              <a:gd name="connsiteY105" fmla="*/ 1657165 h 1714917"/>
              <a:gd name="connsiteX106" fmla="*/ 5765533 w 5852160"/>
              <a:gd name="connsiteY106" fmla="*/ 1666791 h 1714917"/>
              <a:gd name="connsiteX107" fmla="*/ 5804034 w 5852160"/>
              <a:gd name="connsiteY107" fmla="*/ 1686041 h 1714917"/>
              <a:gd name="connsiteX108" fmla="*/ 5832910 w 5852160"/>
              <a:gd name="connsiteY108" fmla="*/ 1714917 h 1714917"/>
              <a:gd name="connsiteX109" fmla="*/ 5852160 w 5852160"/>
              <a:gd name="connsiteY109" fmla="*/ 1686041 h 171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52160" h="1714917">
                <a:moveTo>
                  <a:pt x="0" y="1580163"/>
                </a:moveTo>
                <a:cubicBezTo>
                  <a:pt x="118874" y="1431571"/>
                  <a:pt x="-32870" y="1613033"/>
                  <a:pt x="77002" y="1503161"/>
                </a:cubicBezTo>
                <a:cubicBezTo>
                  <a:pt x="152720" y="1427443"/>
                  <a:pt x="30514" y="1524256"/>
                  <a:pt x="125129" y="1445410"/>
                </a:cubicBezTo>
                <a:cubicBezTo>
                  <a:pt x="134016" y="1438004"/>
                  <a:pt x="145358" y="1433844"/>
                  <a:pt x="154004" y="1426159"/>
                </a:cubicBezTo>
                <a:cubicBezTo>
                  <a:pt x="174352" y="1408072"/>
                  <a:pt x="189104" y="1383510"/>
                  <a:pt x="211756" y="1368408"/>
                </a:cubicBezTo>
                <a:cubicBezTo>
                  <a:pt x="221381" y="1361991"/>
                  <a:pt x="231745" y="1356563"/>
                  <a:pt x="240632" y="1349157"/>
                </a:cubicBezTo>
                <a:cubicBezTo>
                  <a:pt x="335254" y="1270304"/>
                  <a:pt x="213036" y="1367127"/>
                  <a:pt x="288758" y="1291405"/>
                </a:cubicBezTo>
                <a:cubicBezTo>
                  <a:pt x="296938" y="1283225"/>
                  <a:pt x="308009" y="1278572"/>
                  <a:pt x="317634" y="1272155"/>
                </a:cubicBezTo>
                <a:cubicBezTo>
                  <a:pt x="334746" y="1246487"/>
                  <a:pt x="340105" y="1234357"/>
                  <a:pt x="365760" y="1214403"/>
                </a:cubicBezTo>
                <a:cubicBezTo>
                  <a:pt x="384023" y="1200199"/>
                  <a:pt x="404261" y="1188736"/>
                  <a:pt x="423512" y="1175902"/>
                </a:cubicBezTo>
                <a:cubicBezTo>
                  <a:pt x="433137" y="1169485"/>
                  <a:pt x="444208" y="1164832"/>
                  <a:pt x="452388" y="1156652"/>
                </a:cubicBezTo>
                <a:cubicBezTo>
                  <a:pt x="488437" y="1120602"/>
                  <a:pt x="468349" y="1132080"/>
                  <a:pt x="510139" y="1118151"/>
                </a:cubicBezTo>
                <a:cubicBezTo>
                  <a:pt x="649958" y="1024939"/>
                  <a:pt x="504816" y="1112348"/>
                  <a:pt x="606392" y="1070024"/>
                </a:cubicBezTo>
                <a:cubicBezTo>
                  <a:pt x="632881" y="1058987"/>
                  <a:pt x="656170" y="1040597"/>
                  <a:pt x="683394" y="1031523"/>
                </a:cubicBezTo>
                <a:cubicBezTo>
                  <a:pt x="780476" y="999164"/>
                  <a:pt x="629861" y="1048546"/>
                  <a:pt x="750771" y="1012273"/>
                </a:cubicBezTo>
                <a:cubicBezTo>
                  <a:pt x="770207" y="1006442"/>
                  <a:pt x="789272" y="999439"/>
                  <a:pt x="808522" y="993022"/>
                </a:cubicBezTo>
                <a:lnTo>
                  <a:pt x="837398" y="983397"/>
                </a:lnTo>
                <a:cubicBezTo>
                  <a:pt x="847023" y="980189"/>
                  <a:pt x="856325" y="975762"/>
                  <a:pt x="866274" y="973772"/>
                </a:cubicBezTo>
                <a:lnTo>
                  <a:pt x="914400" y="964146"/>
                </a:lnTo>
                <a:cubicBezTo>
                  <a:pt x="924025" y="957729"/>
                  <a:pt x="933232" y="950635"/>
                  <a:pt x="943276" y="944896"/>
                </a:cubicBezTo>
                <a:cubicBezTo>
                  <a:pt x="955734" y="937777"/>
                  <a:pt x="969319" y="932764"/>
                  <a:pt x="981777" y="925645"/>
                </a:cubicBezTo>
                <a:cubicBezTo>
                  <a:pt x="994533" y="918356"/>
                  <a:pt x="1042264" y="884409"/>
                  <a:pt x="1049154" y="877519"/>
                </a:cubicBezTo>
                <a:cubicBezTo>
                  <a:pt x="1063681" y="862992"/>
                  <a:pt x="1074006" y="844748"/>
                  <a:pt x="1087655" y="829393"/>
                </a:cubicBezTo>
                <a:cubicBezTo>
                  <a:pt x="1099713" y="815828"/>
                  <a:pt x="1114204" y="804551"/>
                  <a:pt x="1126156" y="790892"/>
                </a:cubicBezTo>
                <a:cubicBezTo>
                  <a:pt x="1136720" y="778819"/>
                  <a:pt x="1143688" y="763735"/>
                  <a:pt x="1155032" y="752391"/>
                </a:cubicBezTo>
                <a:cubicBezTo>
                  <a:pt x="1163212" y="744211"/>
                  <a:pt x="1175021" y="740546"/>
                  <a:pt x="1183908" y="733140"/>
                </a:cubicBezTo>
                <a:cubicBezTo>
                  <a:pt x="1194365" y="724426"/>
                  <a:pt x="1201706" y="712176"/>
                  <a:pt x="1212783" y="704264"/>
                </a:cubicBezTo>
                <a:cubicBezTo>
                  <a:pt x="1224459" y="695924"/>
                  <a:pt x="1238826" y="692133"/>
                  <a:pt x="1251284" y="685014"/>
                </a:cubicBezTo>
                <a:cubicBezTo>
                  <a:pt x="1261328" y="679275"/>
                  <a:pt x="1269589" y="670461"/>
                  <a:pt x="1280160" y="665763"/>
                </a:cubicBezTo>
                <a:cubicBezTo>
                  <a:pt x="1298703" y="657522"/>
                  <a:pt x="1337912" y="646513"/>
                  <a:pt x="1337912" y="646513"/>
                </a:cubicBezTo>
                <a:cubicBezTo>
                  <a:pt x="1388164" y="613011"/>
                  <a:pt x="1344464" y="636851"/>
                  <a:pt x="1414914" y="617637"/>
                </a:cubicBezTo>
                <a:cubicBezTo>
                  <a:pt x="1434491" y="612298"/>
                  <a:pt x="1453415" y="604803"/>
                  <a:pt x="1472665" y="598386"/>
                </a:cubicBezTo>
                <a:cubicBezTo>
                  <a:pt x="1482290" y="595178"/>
                  <a:pt x="1491457" y="589881"/>
                  <a:pt x="1501541" y="588761"/>
                </a:cubicBezTo>
                <a:cubicBezTo>
                  <a:pt x="1530417" y="585553"/>
                  <a:pt x="1559128" y="580003"/>
                  <a:pt x="1588169" y="579136"/>
                </a:cubicBezTo>
                <a:cubicBezTo>
                  <a:pt x="1774202" y="573583"/>
                  <a:pt x="1960346" y="572719"/>
                  <a:pt x="2146434" y="569511"/>
                </a:cubicBezTo>
                <a:cubicBezTo>
                  <a:pt x="2172101" y="566302"/>
                  <a:pt x="2197689" y="562377"/>
                  <a:pt x="2223436" y="559885"/>
                </a:cubicBezTo>
                <a:cubicBezTo>
                  <a:pt x="2297164" y="552750"/>
                  <a:pt x="2371317" y="549822"/>
                  <a:pt x="2444817" y="540635"/>
                </a:cubicBezTo>
                <a:cubicBezTo>
                  <a:pt x="2470484" y="537427"/>
                  <a:pt x="2496002" y="532624"/>
                  <a:pt x="2521819" y="531010"/>
                </a:cubicBezTo>
                <a:cubicBezTo>
                  <a:pt x="2598738" y="526202"/>
                  <a:pt x="2675839" y="524965"/>
                  <a:pt x="2752825" y="521384"/>
                </a:cubicBezTo>
                <a:lnTo>
                  <a:pt x="2935705" y="511759"/>
                </a:lnTo>
                <a:lnTo>
                  <a:pt x="3041583" y="492509"/>
                </a:lnTo>
                <a:lnTo>
                  <a:pt x="3185962" y="463633"/>
                </a:lnTo>
                <a:cubicBezTo>
                  <a:pt x="3202004" y="460425"/>
                  <a:pt x="3218218" y="457976"/>
                  <a:pt x="3234089" y="454008"/>
                </a:cubicBezTo>
                <a:cubicBezTo>
                  <a:pt x="3246923" y="450799"/>
                  <a:pt x="3259427" y="445698"/>
                  <a:pt x="3272590" y="444382"/>
                </a:cubicBezTo>
                <a:cubicBezTo>
                  <a:pt x="3323770" y="439264"/>
                  <a:pt x="3375300" y="438556"/>
                  <a:pt x="3426594" y="434757"/>
                </a:cubicBezTo>
                <a:cubicBezTo>
                  <a:pt x="3599571" y="421944"/>
                  <a:pt x="3468848" y="426527"/>
                  <a:pt x="3667225" y="415506"/>
                </a:cubicBezTo>
                <a:cubicBezTo>
                  <a:pt x="3737774" y="411586"/>
                  <a:pt x="3808396" y="409089"/>
                  <a:pt x="3878981" y="405881"/>
                </a:cubicBezTo>
                <a:cubicBezTo>
                  <a:pt x="3898232" y="399464"/>
                  <a:pt x="3919849" y="397887"/>
                  <a:pt x="3936733" y="386631"/>
                </a:cubicBezTo>
                <a:cubicBezTo>
                  <a:pt x="3967424" y="366170"/>
                  <a:pt x="3981065" y="353417"/>
                  <a:pt x="4023360" y="348130"/>
                </a:cubicBezTo>
                <a:cubicBezTo>
                  <a:pt x="4042084" y="345789"/>
                  <a:pt x="4145613" y="333304"/>
                  <a:pt x="4167739" y="328879"/>
                </a:cubicBezTo>
                <a:cubicBezTo>
                  <a:pt x="4193682" y="323690"/>
                  <a:pt x="4219074" y="316046"/>
                  <a:pt x="4244741" y="309629"/>
                </a:cubicBezTo>
                <a:lnTo>
                  <a:pt x="4283242" y="300003"/>
                </a:lnTo>
                <a:cubicBezTo>
                  <a:pt x="4296076" y="296795"/>
                  <a:pt x="4309193" y="294561"/>
                  <a:pt x="4321743" y="290378"/>
                </a:cubicBezTo>
                <a:lnTo>
                  <a:pt x="4379495" y="271128"/>
                </a:lnTo>
                <a:lnTo>
                  <a:pt x="4408371" y="261502"/>
                </a:lnTo>
                <a:lnTo>
                  <a:pt x="4437246" y="251877"/>
                </a:lnTo>
                <a:cubicBezTo>
                  <a:pt x="4490089" y="172614"/>
                  <a:pt x="4420997" y="263447"/>
                  <a:pt x="4485373" y="213376"/>
                </a:cubicBezTo>
                <a:cubicBezTo>
                  <a:pt x="4506863" y="196662"/>
                  <a:pt x="4543124" y="155624"/>
                  <a:pt x="4543124" y="155624"/>
                </a:cubicBezTo>
                <a:cubicBezTo>
                  <a:pt x="4546333" y="145999"/>
                  <a:pt x="4552750" y="136895"/>
                  <a:pt x="4552750" y="126749"/>
                </a:cubicBezTo>
                <a:cubicBezTo>
                  <a:pt x="4552750" y="104062"/>
                  <a:pt x="4551550" y="80436"/>
                  <a:pt x="4543124" y="59372"/>
                </a:cubicBezTo>
                <a:cubicBezTo>
                  <a:pt x="4538069" y="46734"/>
                  <a:pt x="4526641" y="36129"/>
                  <a:pt x="4514249" y="30496"/>
                </a:cubicBezTo>
                <a:cubicBezTo>
                  <a:pt x="4471709" y="11159"/>
                  <a:pt x="4394747" y="6523"/>
                  <a:pt x="4350619" y="1620"/>
                </a:cubicBezTo>
                <a:cubicBezTo>
                  <a:pt x="4250990" y="7480"/>
                  <a:pt x="4216455" y="-18122"/>
                  <a:pt x="4158114" y="30496"/>
                </a:cubicBezTo>
                <a:cubicBezTo>
                  <a:pt x="4147657" y="39210"/>
                  <a:pt x="4138863" y="49747"/>
                  <a:pt x="4129238" y="59372"/>
                </a:cubicBezTo>
                <a:cubicBezTo>
                  <a:pt x="4122821" y="78622"/>
                  <a:pt x="4108638" y="96876"/>
                  <a:pt x="4109988" y="117123"/>
                </a:cubicBezTo>
                <a:cubicBezTo>
                  <a:pt x="4113196" y="165249"/>
                  <a:pt x="4109150" y="214417"/>
                  <a:pt x="4119613" y="261502"/>
                </a:cubicBezTo>
                <a:cubicBezTo>
                  <a:pt x="4122566" y="274790"/>
                  <a:pt x="4140132" y="279633"/>
                  <a:pt x="4148489" y="290378"/>
                </a:cubicBezTo>
                <a:cubicBezTo>
                  <a:pt x="4162693" y="308641"/>
                  <a:pt x="4164544" y="342519"/>
                  <a:pt x="4186990" y="348130"/>
                </a:cubicBezTo>
                <a:cubicBezTo>
                  <a:pt x="4332200" y="384432"/>
                  <a:pt x="4113015" y="326679"/>
                  <a:pt x="4263992" y="377005"/>
                </a:cubicBezTo>
                <a:cubicBezTo>
                  <a:pt x="4318861" y="395295"/>
                  <a:pt x="4301283" y="377756"/>
                  <a:pt x="4350619" y="396256"/>
                </a:cubicBezTo>
                <a:cubicBezTo>
                  <a:pt x="4364054" y="401294"/>
                  <a:pt x="4375932" y="409854"/>
                  <a:pt x="4389120" y="415506"/>
                </a:cubicBezTo>
                <a:cubicBezTo>
                  <a:pt x="4398446" y="419503"/>
                  <a:pt x="4408921" y="420595"/>
                  <a:pt x="4417996" y="425132"/>
                </a:cubicBezTo>
                <a:cubicBezTo>
                  <a:pt x="4428343" y="430305"/>
                  <a:pt x="4436301" y="439684"/>
                  <a:pt x="4446872" y="444382"/>
                </a:cubicBezTo>
                <a:cubicBezTo>
                  <a:pt x="4465415" y="452623"/>
                  <a:pt x="4487739" y="452377"/>
                  <a:pt x="4504623" y="463633"/>
                </a:cubicBezTo>
                <a:cubicBezTo>
                  <a:pt x="4514248" y="470050"/>
                  <a:pt x="4522928" y="478185"/>
                  <a:pt x="4533499" y="482883"/>
                </a:cubicBezTo>
                <a:cubicBezTo>
                  <a:pt x="4552042" y="491124"/>
                  <a:pt x="4591251" y="502134"/>
                  <a:pt x="4591251" y="502134"/>
                </a:cubicBezTo>
                <a:cubicBezTo>
                  <a:pt x="4673996" y="557297"/>
                  <a:pt x="4569307" y="491163"/>
                  <a:pt x="4649002" y="531010"/>
                </a:cubicBezTo>
                <a:cubicBezTo>
                  <a:pt x="4723630" y="568324"/>
                  <a:pt x="4634180" y="535695"/>
                  <a:pt x="4706754" y="559885"/>
                </a:cubicBezTo>
                <a:cubicBezTo>
                  <a:pt x="4716379" y="566302"/>
                  <a:pt x="4726274" y="572332"/>
                  <a:pt x="4735630" y="579136"/>
                </a:cubicBezTo>
                <a:cubicBezTo>
                  <a:pt x="4761578" y="598007"/>
                  <a:pt x="4783935" y="622540"/>
                  <a:pt x="4812632" y="636888"/>
                </a:cubicBezTo>
                <a:cubicBezTo>
                  <a:pt x="4825466" y="643305"/>
                  <a:pt x="4838675" y="649019"/>
                  <a:pt x="4851133" y="656138"/>
                </a:cubicBezTo>
                <a:cubicBezTo>
                  <a:pt x="4861177" y="661877"/>
                  <a:pt x="4869376" y="670832"/>
                  <a:pt x="4880009" y="675389"/>
                </a:cubicBezTo>
                <a:cubicBezTo>
                  <a:pt x="4892168" y="680600"/>
                  <a:pt x="4905676" y="681806"/>
                  <a:pt x="4918510" y="685014"/>
                </a:cubicBezTo>
                <a:cubicBezTo>
                  <a:pt x="5021695" y="753804"/>
                  <a:pt x="4865090" y="646674"/>
                  <a:pt x="4976261" y="733140"/>
                </a:cubicBezTo>
                <a:cubicBezTo>
                  <a:pt x="4994524" y="747344"/>
                  <a:pt x="5014762" y="758807"/>
                  <a:pt x="5034013" y="771641"/>
                </a:cubicBezTo>
                <a:cubicBezTo>
                  <a:pt x="5034015" y="771642"/>
                  <a:pt x="5091761" y="810141"/>
                  <a:pt x="5091764" y="810142"/>
                </a:cubicBezTo>
                <a:cubicBezTo>
                  <a:pt x="5104598" y="816559"/>
                  <a:pt x="5117807" y="822274"/>
                  <a:pt x="5130265" y="829393"/>
                </a:cubicBezTo>
                <a:cubicBezTo>
                  <a:pt x="5182509" y="859246"/>
                  <a:pt x="5135076" y="840621"/>
                  <a:pt x="5188017" y="858269"/>
                </a:cubicBezTo>
                <a:cubicBezTo>
                  <a:pt x="5194434" y="871103"/>
                  <a:pt x="5199886" y="884466"/>
                  <a:pt x="5207268" y="896770"/>
                </a:cubicBezTo>
                <a:cubicBezTo>
                  <a:pt x="5219172" y="916609"/>
                  <a:pt x="5245769" y="954521"/>
                  <a:pt x="5245769" y="954521"/>
                </a:cubicBezTo>
                <a:lnTo>
                  <a:pt x="5265019" y="1012273"/>
                </a:lnTo>
                <a:cubicBezTo>
                  <a:pt x="5268227" y="1021898"/>
                  <a:pt x="5269016" y="1032707"/>
                  <a:pt x="5274644" y="1041149"/>
                </a:cubicBezTo>
                <a:lnTo>
                  <a:pt x="5293895" y="1070024"/>
                </a:lnTo>
                <a:cubicBezTo>
                  <a:pt x="5297556" y="1088328"/>
                  <a:pt x="5303279" y="1127295"/>
                  <a:pt x="5313145" y="1147026"/>
                </a:cubicBezTo>
                <a:cubicBezTo>
                  <a:pt x="5318319" y="1157373"/>
                  <a:pt x="5325979" y="1166277"/>
                  <a:pt x="5332396" y="1175902"/>
                </a:cubicBezTo>
                <a:lnTo>
                  <a:pt x="5351646" y="1233654"/>
                </a:lnTo>
                <a:cubicBezTo>
                  <a:pt x="5354854" y="1243279"/>
                  <a:pt x="5355644" y="1254088"/>
                  <a:pt x="5361272" y="1262530"/>
                </a:cubicBezTo>
                <a:cubicBezTo>
                  <a:pt x="5389421" y="1304753"/>
                  <a:pt x="5373581" y="1282151"/>
                  <a:pt x="5409398" y="1329906"/>
                </a:cubicBezTo>
                <a:cubicBezTo>
                  <a:pt x="5433591" y="1402486"/>
                  <a:pt x="5398142" y="1315836"/>
                  <a:pt x="5447899" y="1378033"/>
                </a:cubicBezTo>
                <a:cubicBezTo>
                  <a:pt x="5454237" y="1385956"/>
                  <a:pt x="5452597" y="1398040"/>
                  <a:pt x="5457524" y="1406909"/>
                </a:cubicBezTo>
                <a:cubicBezTo>
                  <a:pt x="5486305" y="1458716"/>
                  <a:pt x="5489826" y="1458461"/>
                  <a:pt x="5524901" y="1493536"/>
                </a:cubicBezTo>
                <a:cubicBezTo>
                  <a:pt x="5541322" y="1542802"/>
                  <a:pt x="5524203" y="1512322"/>
                  <a:pt x="5582653" y="1551288"/>
                </a:cubicBezTo>
                <a:cubicBezTo>
                  <a:pt x="5595727" y="1560004"/>
                  <a:pt x="5632816" y="1590807"/>
                  <a:pt x="5650030" y="1599414"/>
                </a:cubicBezTo>
                <a:cubicBezTo>
                  <a:pt x="5659105" y="1603951"/>
                  <a:pt x="5669580" y="1605042"/>
                  <a:pt x="5678905" y="1609039"/>
                </a:cubicBezTo>
                <a:cubicBezTo>
                  <a:pt x="5692093" y="1614691"/>
                  <a:pt x="5704572" y="1621873"/>
                  <a:pt x="5717406" y="1628290"/>
                </a:cubicBezTo>
                <a:cubicBezTo>
                  <a:pt x="5723823" y="1637915"/>
                  <a:pt x="5727624" y="1649939"/>
                  <a:pt x="5736657" y="1657165"/>
                </a:cubicBezTo>
                <a:cubicBezTo>
                  <a:pt x="5744580" y="1663503"/>
                  <a:pt x="5756207" y="1662794"/>
                  <a:pt x="5765533" y="1666791"/>
                </a:cubicBezTo>
                <a:cubicBezTo>
                  <a:pt x="5778721" y="1672443"/>
                  <a:pt x="5791200" y="1679624"/>
                  <a:pt x="5804034" y="1686041"/>
                </a:cubicBezTo>
                <a:cubicBezTo>
                  <a:pt x="5813659" y="1695666"/>
                  <a:pt x="5819298" y="1714917"/>
                  <a:pt x="5832910" y="1714917"/>
                </a:cubicBezTo>
                <a:cubicBezTo>
                  <a:pt x="5844478" y="1714917"/>
                  <a:pt x="5852160" y="1686041"/>
                  <a:pt x="5852160" y="1686041"/>
                </a:cubicBezTo>
              </a:path>
            </a:pathLst>
          </a:cu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91A6019C-4470-4E4A-93A0-99BCFC4989CD}"/>
              </a:ext>
            </a:extLst>
          </p:cNvPr>
          <p:cNvSpPr/>
          <p:nvPr/>
        </p:nvSpPr>
        <p:spPr>
          <a:xfrm>
            <a:off x="3487257" y="4468879"/>
            <a:ext cx="1164657" cy="4180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Oval 10">
            <a:extLst>
              <a:ext uri="{FF2B5EF4-FFF2-40B4-BE49-F238E27FC236}">
                <a16:creationId xmlns:a16="http://schemas.microsoft.com/office/drawing/2014/main" id="{EA8E42A3-F419-4468-AAC1-6974BEFB663D}"/>
              </a:ext>
            </a:extLst>
          </p:cNvPr>
          <p:cNvSpPr/>
          <p:nvPr/>
        </p:nvSpPr>
        <p:spPr>
          <a:xfrm>
            <a:off x="8192813" y="4468879"/>
            <a:ext cx="1629104" cy="48126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 name="Freeform: Shape 7">
            <a:extLst>
              <a:ext uri="{FF2B5EF4-FFF2-40B4-BE49-F238E27FC236}">
                <a16:creationId xmlns:a16="http://schemas.microsoft.com/office/drawing/2014/main" id="{45504E3F-B551-47D2-A699-CBE9B8609109}"/>
              </a:ext>
            </a:extLst>
          </p:cNvPr>
          <p:cNvSpPr/>
          <p:nvPr/>
        </p:nvSpPr>
        <p:spPr>
          <a:xfrm>
            <a:off x="4678878" y="4726379"/>
            <a:ext cx="4239491" cy="1353787"/>
          </a:xfrm>
          <a:custGeom>
            <a:avLst/>
            <a:gdLst>
              <a:gd name="connsiteX0" fmla="*/ 0 w 4239491"/>
              <a:gd name="connsiteY0" fmla="*/ 0 h 1353787"/>
              <a:gd name="connsiteX1" fmla="*/ 201880 w 4239491"/>
              <a:gd name="connsiteY1" fmla="*/ 23751 h 1353787"/>
              <a:gd name="connsiteX2" fmla="*/ 273132 w 4239491"/>
              <a:gd name="connsiteY2" fmla="*/ 35626 h 1353787"/>
              <a:gd name="connsiteX3" fmla="*/ 356260 w 4239491"/>
              <a:gd name="connsiteY3" fmla="*/ 59377 h 1353787"/>
              <a:gd name="connsiteX4" fmla="*/ 439387 w 4239491"/>
              <a:gd name="connsiteY4" fmla="*/ 71252 h 1353787"/>
              <a:gd name="connsiteX5" fmla="*/ 475013 w 4239491"/>
              <a:gd name="connsiteY5" fmla="*/ 83127 h 1353787"/>
              <a:gd name="connsiteX6" fmla="*/ 700644 w 4239491"/>
              <a:gd name="connsiteY6" fmla="*/ 106878 h 1353787"/>
              <a:gd name="connsiteX7" fmla="*/ 783771 w 4239491"/>
              <a:gd name="connsiteY7" fmla="*/ 130629 h 1353787"/>
              <a:gd name="connsiteX8" fmla="*/ 843148 w 4239491"/>
              <a:gd name="connsiteY8" fmla="*/ 178130 h 1353787"/>
              <a:gd name="connsiteX9" fmla="*/ 878774 w 4239491"/>
              <a:gd name="connsiteY9" fmla="*/ 213756 h 1353787"/>
              <a:gd name="connsiteX10" fmla="*/ 950026 w 4239491"/>
              <a:gd name="connsiteY10" fmla="*/ 261257 h 1353787"/>
              <a:gd name="connsiteX11" fmla="*/ 985652 w 4239491"/>
              <a:gd name="connsiteY11" fmla="*/ 285008 h 1353787"/>
              <a:gd name="connsiteX12" fmla="*/ 1033153 w 4239491"/>
              <a:gd name="connsiteY12" fmla="*/ 308759 h 1353787"/>
              <a:gd name="connsiteX13" fmla="*/ 1092530 w 4239491"/>
              <a:gd name="connsiteY13" fmla="*/ 344385 h 1353787"/>
              <a:gd name="connsiteX14" fmla="*/ 1128156 w 4239491"/>
              <a:gd name="connsiteY14" fmla="*/ 368135 h 1353787"/>
              <a:gd name="connsiteX15" fmla="*/ 1211283 w 4239491"/>
              <a:gd name="connsiteY15" fmla="*/ 391886 h 1353787"/>
              <a:gd name="connsiteX16" fmla="*/ 1282535 w 4239491"/>
              <a:gd name="connsiteY16" fmla="*/ 427512 h 1353787"/>
              <a:gd name="connsiteX17" fmla="*/ 1413164 w 4239491"/>
              <a:gd name="connsiteY17" fmla="*/ 475013 h 1353787"/>
              <a:gd name="connsiteX18" fmla="*/ 1460665 w 4239491"/>
              <a:gd name="connsiteY18" fmla="*/ 486889 h 1353787"/>
              <a:gd name="connsiteX19" fmla="*/ 1543792 w 4239491"/>
              <a:gd name="connsiteY19" fmla="*/ 534390 h 1353787"/>
              <a:gd name="connsiteX20" fmla="*/ 1579418 w 4239491"/>
              <a:gd name="connsiteY20" fmla="*/ 546265 h 1353787"/>
              <a:gd name="connsiteX21" fmla="*/ 1650670 w 4239491"/>
              <a:gd name="connsiteY21" fmla="*/ 593766 h 1353787"/>
              <a:gd name="connsiteX22" fmla="*/ 1698171 w 4239491"/>
              <a:gd name="connsiteY22" fmla="*/ 605642 h 1353787"/>
              <a:gd name="connsiteX23" fmla="*/ 1769423 w 4239491"/>
              <a:gd name="connsiteY23" fmla="*/ 629392 h 1353787"/>
              <a:gd name="connsiteX24" fmla="*/ 1816925 w 4239491"/>
              <a:gd name="connsiteY24" fmla="*/ 641268 h 1353787"/>
              <a:gd name="connsiteX25" fmla="*/ 1911927 w 4239491"/>
              <a:gd name="connsiteY25" fmla="*/ 676894 h 1353787"/>
              <a:gd name="connsiteX26" fmla="*/ 1983179 w 4239491"/>
              <a:gd name="connsiteY26" fmla="*/ 712520 h 1353787"/>
              <a:gd name="connsiteX27" fmla="*/ 2113808 w 4239491"/>
              <a:gd name="connsiteY27" fmla="*/ 783772 h 1353787"/>
              <a:gd name="connsiteX28" fmla="*/ 2161309 w 4239491"/>
              <a:gd name="connsiteY28" fmla="*/ 795647 h 1353787"/>
              <a:gd name="connsiteX29" fmla="*/ 2232561 w 4239491"/>
              <a:gd name="connsiteY29" fmla="*/ 831273 h 1353787"/>
              <a:gd name="connsiteX30" fmla="*/ 2268187 w 4239491"/>
              <a:gd name="connsiteY30" fmla="*/ 843148 h 1353787"/>
              <a:gd name="connsiteX31" fmla="*/ 2339439 w 4239491"/>
              <a:gd name="connsiteY31" fmla="*/ 878774 h 1353787"/>
              <a:gd name="connsiteX32" fmla="*/ 2410691 w 4239491"/>
              <a:gd name="connsiteY32" fmla="*/ 914400 h 1353787"/>
              <a:gd name="connsiteX33" fmla="*/ 2481943 w 4239491"/>
              <a:gd name="connsiteY33" fmla="*/ 950026 h 1353787"/>
              <a:gd name="connsiteX34" fmla="*/ 2553195 w 4239491"/>
              <a:gd name="connsiteY34" fmla="*/ 997527 h 1353787"/>
              <a:gd name="connsiteX35" fmla="*/ 2743200 w 4239491"/>
              <a:gd name="connsiteY35" fmla="*/ 1056904 h 1353787"/>
              <a:gd name="connsiteX36" fmla="*/ 2778826 w 4239491"/>
              <a:gd name="connsiteY36" fmla="*/ 1080655 h 1353787"/>
              <a:gd name="connsiteX37" fmla="*/ 2838203 w 4239491"/>
              <a:gd name="connsiteY37" fmla="*/ 1092530 h 1353787"/>
              <a:gd name="connsiteX38" fmla="*/ 2873828 w 4239491"/>
              <a:gd name="connsiteY38" fmla="*/ 1104405 h 1353787"/>
              <a:gd name="connsiteX39" fmla="*/ 2909454 w 4239491"/>
              <a:gd name="connsiteY39" fmla="*/ 1151907 h 1353787"/>
              <a:gd name="connsiteX40" fmla="*/ 2956956 w 4239491"/>
              <a:gd name="connsiteY40" fmla="*/ 1223159 h 1353787"/>
              <a:gd name="connsiteX41" fmla="*/ 2980706 w 4239491"/>
              <a:gd name="connsiteY41" fmla="*/ 1306286 h 1353787"/>
              <a:gd name="connsiteX42" fmla="*/ 2956956 w 4239491"/>
              <a:gd name="connsiteY42" fmla="*/ 1341912 h 1353787"/>
              <a:gd name="connsiteX43" fmla="*/ 2921330 w 4239491"/>
              <a:gd name="connsiteY43" fmla="*/ 1353787 h 1353787"/>
              <a:gd name="connsiteX44" fmla="*/ 2541319 w 4239491"/>
              <a:gd name="connsiteY44" fmla="*/ 1341912 h 1353787"/>
              <a:gd name="connsiteX45" fmla="*/ 2505693 w 4239491"/>
              <a:gd name="connsiteY45" fmla="*/ 1330037 h 1353787"/>
              <a:gd name="connsiteX46" fmla="*/ 2517569 w 4239491"/>
              <a:gd name="connsiteY46" fmla="*/ 1187533 h 1353787"/>
              <a:gd name="connsiteX47" fmla="*/ 2565070 w 4239491"/>
              <a:gd name="connsiteY47" fmla="*/ 1128156 h 1353787"/>
              <a:gd name="connsiteX48" fmla="*/ 2600696 w 4239491"/>
              <a:gd name="connsiteY48" fmla="*/ 1092530 h 1353787"/>
              <a:gd name="connsiteX49" fmla="*/ 2636322 w 4239491"/>
              <a:gd name="connsiteY49" fmla="*/ 1068779 h 1353787"/>
              <a:gd name="connsiteX50" fmla="*/ 2755075 w 4239491"/>
              <a:gd name="connsiteY50" fmla="*/ 1021278 h 1353787"/>
              <a:gd name="connsiteX51" fmla="*/ 2802577 w 4239491"/>
              <a:gd name="connsiteY51" fmla="*/ 1009403 h 1353787"/>
              <a:gd name="connsiteX52" fmla="*/ 2838203 w 4239491"/>
              <a:gd name="connsiteY52" fmla="*/ 997527 h 1353787"/>
              <a:gd name="connsiteX53" fmla="*/ 3075709 w 4239491"/>
              <a:gd name="connsiteY53" fmla="*/ 973777 h 1353787"/>
              <a:gd name="connsiteX54" fmla="*/ 3218213 w 4239491"/>
              <a:gd name="connsiteY54" fmla="*/ 950026 h 1353787"/>
              <a:gd name="connsiteX55" fmla="*/ 3253839 w 4239491"/>
              <a:gd name="connsiteY55" fmla="*/ 938151 h 1353787"/>
              <a:gd name="connsiteX56" fmla="*/ 3372592 w 4239491"/>
              <a:gd name="connsiteY56" fmla="*/ 914400 h 1353787"/>
              <a:gd name="connsiteX57" fmla="*/ 3408218 w 4239491"/>
              <a:gd name="connsiteY57" fmla="*/ 902525 h 1353787"/>
              <a:gd name="connsiteX58" fmla="*/ 3503221 w 4239491"/>
              <a:gd name="connsiteY58" fmla="*/ 855024 h 1353787"/>
              <a:gd name="connsiteX59" fmla="*/ 3598223 w 4239491"/>
              <a:gd name="connsiteY59" fmla="*/ 819398 h 1353787"/>
              <a:gd name="connsiteX60" fmla="*/ 3657600 w 4239491"/>
              <a:gd name="connsiteY60" fmla="*/ 783772 h 1353787"/>
              <a:gd name="connsiteX61" fmla="*/ 3716977 w 4239491"/>
              <a:gd name="connsiteY61" fmla="*/ 760021 h 1353787"/>
              <a:gd name="connsiteX62" fmla="*/ 3788228 w 4239491"/>
              <a:gd name="connsiteY62" fmla="*/ 724395 h 1353787"/>
              <a:gd name="connsiteX63" fmla="*/ 3859480 w 4239491"/>
              <a:gd name="connsiteY63" fmla="*/ 676894 h 1353787"/>
              <a:gd name="connsiteX64" fmla="*/ 3966358 w 4239491"/>
              <a:gd name="connsiteY64" fmla="*/ 593766 h 1353787"/>
              <a:gd name="connsiteX65" fmla="*/ 4001984 w 4239491"/>
              <a:gd name="connsiteY65" fmla="*/ 570016 h 1353787"/>
              <a:gd name="connsiteX66" fmla="*/ 4037610 w 4239491"/>
              <a:gd name="connsiteY66" fmla="*/ 546265 h 1353787"/>
              <a:gd name="connsiteX67" fmla="*/ 4061361 w 4239491"/>
              <a:gd name="connsiteY67" fmla="*/ 510639 h 1353787"/>
              <a:gd name="connsiteX68" fmla="*/ 4096987 w 4239491"/>
              <a:gd name="connsiteY68" fmla="*/ 486889 h 1353787"/>
              <a:gd name="connsiteX69" fmla="*/ 4144488 w 4239491"/>
              <a:gd name="connsiteY69" fmla="*/ 415637 h 1353787"/>
              <a:gd name="connsiteX70" fmla="*/ 4168239 w 4239491"/>
              <a:gd name="connsiteY70" fmla="*/ 380011 h 1353787"/>
              <a:gd name="connsiteX71" fmla="*/ 4191990 w 4239491"/>
              <a:gd name="connsiteY71" fmla="*/ 344385 h 1353787"/>
              <a:gd name="connsiteX72" fmla="*/ 4203865 w 4239491"/>
              <a:gd name="connsiteY72" fmla="*/ 308759 h 1353787"/>
              <a:gd name="connsiteX73" fmla="*/ 4239491 w 4239491"/>
              <a:gd name="connsiteY73" fmla="*/ 261257 h 13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239491" h="1353787">
                <a:moveTo>
                  <a:pt x="0" y="0"/>
                </a:moveTo>
                <a:lnTo>
                  <a:pt x="201880" y="23751"/>
                </a:lnTo>
                <a:cubicBezTo>
                  <a:pt x="225716" y="27156"/>
                  <a:pt x="249381" y="31668"/>
                  <a:pt x="273132" y="35626"/>
                </a:cubicBezTo>
                <a:cubicBezTo>
                  <a:pt x="303661" y="45803"/>
                  <a:pt x="323448" y="53411"/>
                  <a:pt x="356260" y="59377"/>
                </a:cubicBezTo>
                <a:cubicBezTo>
                  <a:pt x="383799" y="64384"/>
                  <a:pt x="411678" y="67294"/>
                  <a:pt x="439387" y="71252"/>
                </a:cubicBezTo>
                <a:cubicBezTo>
                  <a:pt x="451262" y="75210"/>
                  <a:pt x="462738" y="80672"/>
                  <a:pt x="475013" y="83127"/>
                </a:cubicBezTo>
                <a:cubicBezTo>
                  <a:pt x="541509" y="96426"/>
                  <a:pt x="638925" y="101735"/>
                  <a:pt x="700644" y="106878"/>
                </a:cubicBezTo>
                <a:cubicBezTo>
                  <a:pt x="703751" y="107655"/>
                  <a:pt x="776025" y="124432"/>
                  <a:pt x="783771" y="130629"/>
                </a:cubicBezTo>
                <a:cubicBezTo>
                  <a:pt x="860504" y="192016"/>
                  <a:pt x="753604" y="148283"/>
                  <a:pt x="843148" y="178130"/>
                </a:cubicBezTo>
                <a:cubicBezTo>
                  <a:pt x="855023" y="190005"/>
                  <a:pt x="865517" y="203445"/>
                  <a:pt x="878774" y="213756"/>
                </a:cubicBezTo>
                <a:cubicBezTo>
                  <a:pt x="901306" y="231281"/>
                  <a:pt x="926275" y="245423"/>
                  <a:pt x="950026" y="261257"/>
                </a:cubicBezTo>
                <a:cubicBezTo>
                  <a:pt x="961901" y="269174"/>
                  <a:pt x="972886" y="278625"/>
                  <a:pt x="985652" y="285008"/>
                </a:cubicBezTo>
                <a:cubicBezTo>
                  <a:pt x="1001486" y="292925"/>
                  <a:pt x="1017678" y="300162"/>
                  <a:pt x="1033153" y="308759"/>
                </a:cubicBezTo>
                <a:cubicBezTo>
                  <a:pt x="1053330" y="319968"/>
                  <a:pt x="1072957" y="332152"/>
                  <a:pt x="1092530" y="344385"/>
                </a:cubicBezTo>
                <a:cubicBezTo>
                  <a:pt x="1104633" y="351949"/>
                  <a:pt x="1114905" y="362834"/>
                  <a:pt x="1128156" y="368135"/>
                </a:cubicBezTo>
                <a:cubicBezTo>
                  <a:pt x="1154913" y="378838"/>
                  <a:pt x="1183574" y="383969"/>
                  <a:pt x="1211283" y="391886"/>
                </a:cubicBezTo>
                <a:cubicBezTo>
                  <a:pt x="1262931" y="426318"/>
                  <a:pt x="1228452" y="407845"/>
                  <a:pt x="1282535" y="427512"/>
                </a:cubicBezTo>
                <a:cubicBezTo>
                  <a:pt x="1293048" y="431335"/>
                  <a:pt x="1381062" y="465841"/>
                  <a:pt x="1413164" y="475013"/>
                </a:cubicBezTo>
                <a:cubicBezTo>
                  <a:pt x="1428857" y="479497"/>
                  <a:pt x="1445383" y="481158"/>
                  <a:pt x="1460665" y="486889"/>
                </a:cubicBezTo>
                <a:cubicBezTo>
                  <a:pt x="1543953" y="518122"/>
                  <a:pt x="1474876" y="499932"/>
                  <a:pt x="1543792" y="534390"/>
                </a:cubicBezTo>
                <a:cubicBezTo>
                  <a:pt x="1554988" y="539988"/>
                  <a:pt x="1567543" y="542307"/>
                  <a:pt x="1579418" y="546265"/>
                </a:cubicBezTo>
                <a:cubicBezTo>
                  <a:pt x="1603169" y="562099"/>
                  <a:pt x="1622978" y="586842"/>
                  <a:pt x="1650670" y="593766"/>
                </a:cubicBezTo>
                <a:cubicBezTo>
                  <a:pt x="1666504" y="597725"/>
                  <a:pt x="1682538" y="600952"/>
                  <a:pt x="1698171" y="605642"/>
                </a:cubicBezTo>
                <a:cubicBezTo>
                  <a:pt x="1722150" y="612836"/>
                  <a:pt x="1745135" y="623320"/>
                  <a:pt x="1769423" y="629392"/>
                </a:cubicBezTo>
                <a:cubicBezTo>
                  <a:pt x="1785257" y="633351"/>
                  <a:pt x="1801643" y="635537"/>
                  <a:pt x="1816925" y="641268"/>
                </a:cubicBezTo>
                <a:cubicBezTo>
                  <a:pt x="1941127" y="687844"/>
                  <a:pt x="1789996" y="646409"/>
                  <a:pt x="1911927" y="676894"/>
                </a:cubicBezTo>
                <a:cubicBezTo>
                  <a:pt x="2014029" y="744960"/>
                  <a:pt x="1884844" y="663352"/>
                  <a:pt x="1983179" y="712520"/>
                </a:cubicBezTo>
                <a:cubicBezTo>
                  <a:pt x="2067585" y="754723"/>
                  <a:pt x="2019313" y="745974"/>
                  <a:pt x="2113808" y="783772"/>
                </a:cubicBezTo>
                <a:cubicBezTo>
                  <a:pt x="2128962" y="789833"/>
                  <a:pt x="2145475" y="791689"/>
                  <a:pt x="2161309" y="795647"/>
                </a:cubicBezTo>
                <a:cubicBezTo>
                  <a:pt x="2185060" y="807522"/>
                  <a:pt x="2208296" y="820488"/>
                  <a:pt x="2232561" y="831273"/>
                </a:cubicBezTo>
                <a:cubicBezTo>
                  <a:pt x="2244000" y="836357"/>
                  <a:pt x="2256991" y="837550"/>
                  <a:pt x="2268187" y="843148"/>
                </a:cubicBezTo>
                <a:cubicBezTo>
                  <a:pt x="2360270" y="889189"/>
                  <a:pt x="2249892" y="848926"/>
                  <a:pt x="2339439" y="878774"/>
                </a:cubicBezTo>
                <a:cubicBezTo>
                  <a:pt x="2441539" y="946841"/>
                  <a:pt x="2312359" y="865234"/>
                  <a:pt x="2410691" y="914400"/>
                </a:cubicBezTo>
                <a:cubicBezTo>
                  <a:pt x="2502774" y="960441"/>
                  <a:pt x="2392396" y="920178"/>
                  <a:pt x="2481943" y="950026"/>
                </a:cubicBezTo>
                <a:cubicBezTo>
                  <a:pt x="2505694" y="965860"/>
                  <a:pt x="2526115" y="988500"/>
                  <a:pt x="2553195" y="997527"/>
                </a:cubicBezTo>
                <a:cubicBezTo>
                  <a:pt x="2711182" y="1050190"/>
                  <a:pt x="2647123" y="1032885"/>
                  <a:pt x="2743200" y="1056904"/>
                </a:cubicBezTo>
                <a:cubicBezTo>
                  <a:pt x="2755075" y="1064821"/>
                  <a:pt x="2765462" y="1075644"/>
                  <a:pt x="2778826" y="1080655"/>
                </a:cubicBezTo>
                <a:cubicBezTo>
                  <a:pt x="2797725" y="1087742"/>
                  <a:pt x="2818621" y="1087635"/>
                  <a:pt x="2838203" y="1092530"/>
                </a:cubicBezTo>
                <a:cubicBezTo>
                  <a:pt x="2850347" y="1095566"/>
                  <a:pt x="2861953" y="1100447"/>
                  <a:pt x="2873828" y="1104405"/>
                </a:cubicBezTo>
                <a:cubicBezTo>
                  <a:pt x="2885703" y="1120239"/>
                  <a:pt x="2898104" y="1135692"/>
                  <a:pt x="2909454" y="1151907"/>
                </a:cubicBezTo>
                <a:cubicBezTo>
                  <a:pt x="2925823" y="1175292"/>
                  <a:pt x="2956956" y="1223159"/>
                  <a:pt x="2956956" y="1223159"/>
                </a:cubicBezTo>
                <a:cubicBezTo>
                  <a:pt x="2961412" y="1236528"/>
                  <a:pt x="2982197" y="1295848"/>
                  <a:pt x="2980706" y="1306286"/>
                </a:cubicBezTo>
                <a:cubicBezTo>
                  <a:pt x="2978688" y="1320415"/>
                  <a:pt x="2968101" y="1332996"/>
                  <a:pt x="2956956" y="1341912"/>
                </a:cubicBezTo>
                <a:cubicBezTo>
                  <a:pt x="2947181" y="1349732"/>
                  <a:pt x="2933205" y="1349829"/>
                  <a:pt x="2921330" y="1353787"/>
                </a:cubicBezTo>
                <a:cubicBezTo>
                  <a:pt x="2794660" y="1349829"/>
                  <a:pt x="2667845" y="1349142"/>
                  <a:pt x="2541319" y="1341912"/>
                </a:cubicBezTo>
                <a:cubicBezTo>
                  <a:pt x="2528822" y="1341198"/>
                  <a:pt x="2507596" y="1342409"/>
                  <a:pt x="2505693" y="1330037"/>
                </a:cubicBezTo>
                <a:cubicBezTo>
                  <a:pt x="2498445" y="1282925"/>
                  <a:pt x="2511269" y="1234781"/>
                  <a:pt x="2517569" y="1187533"/>
                </a:cubicBezTo>
                <a:cubicBezTo>
                  <a:pt x="2523905" y="1140014"/>
                  <a:pt x="2530490" y="1156973"/>
                  <a:pt x="2565070" y="1128156"/>
                </a:cubicBezTo>
                <a:cubicBezTo>
                  <a:pt x="2577972" y="1117405"/>
                  <a:pt x="2587794" y="1103281"/>
                  <a:pt x="2600696" y="1092530"/>
                </a:cubicBezTo>
                <a:cubicBezTo>
                  <a:pt x="2611660" y="1083393"/>
                  <a:pt x="2623930" y="1075860"/>
                  <a:pt x="2636322" y="1068779"/>
                </a:cubicBezTo>
                <a:cubicBezTo>
                  <a:pt x="2674539" y="1046941"/>
                  <a:pt x="2711827" y="1032090"/>
                  <a:pt x="2755075" y="1021278"/>
                </a:cubicBezTo>
                <a:cubicBezTo>
                  <a:pt x="2770909" y="1017320"/>
                  <a:pt x="2786884" y="1013887"/>
                  <a:pt x="2802577" y="1009403"/>
                </a:cubicBezTo>
                <a:cubicBezTo>
                  <a:pt x="2814613" y="1005964"/>
                  <a:pt x="2825790" y="999146"/>
                  <a:pt x="2838203" y="997527"/>
                </a:cubicBezTo>
                <a:cubicBezTo>
                  <a:pt x="2917098" y="987236"/>
                  <a:pt x="3075709" y="973777"/>
                  <a:pt x="3075709" y="973777"/>
                </a:cubicBezTo>
                <a:cubicBezTo>
                  <a:pt x="3159230" y="945937"/>
                  <a:pt x="3059121" y="976542"/>
                  <a:pt x="3218213" y="950026"/>
                </a:cubicBezTo>
                <a:cubicBezTo>
                  <a:pt x="3230560" y="947968"/>
                  <a:pt x="3241619" y="940866"/>
                  <a:pt x="3253839" y="938151"/>
                </a:cubicBezTo>
                <a:cubicBezTo>
                  <a:pt x="3358831" y="914820"/>
                  <a:pt x="3289774" y="938063"/>
                  <a:pt x="3372592" y="914400"/>
                </a:cubicBezTo>
                <a:cubicBezTo>
                  <a:pt x="3384628" y="910961"/>
                  <a:pt x="3396822" y="907705"/>
                  <a:pt x="3408218" y="902525"/>
                </a:cubicBezTo>
                <a:cubicBezTo>
                  <a:pt x="3440450" y="887874"/>
                  <a:pt x="3468873" y="863612"/>
                  <a:pt x="3503221" y="855024"/>
                </a:cubicBezTo>
                <a:cubicBezTo>
                  <a:pt x="3557485" y="841457"/>
                  <a:pt x="3547416" y="847624"/>
                  <a:pt x="3598223" y="819398"/>
                </a:cubicBezTo>
                <a:cubicBezTo>
                  <a:pt x="3618400" y="808189"/>
                  <a:pt x="3636955" y="794094"/>
                  <a:pt x="3657600" y="783772"/>
                </a:cubicBezTo>
                <a:cubicBezTo>
                  <a:pt x="3676667" y="774239"/>
                  <a:pt x="3697911" y="769554"/>
                  <a:pt x="3716977" y="760021"/>
                </a:cubicBezTo>
                <a:cubicBezTo>
                  <a:pt x="3809059" y="713980"/>
                  <a:pt x="3698684" y="754243"/>
                  <a:pt x="3788228" y="724395"/>
                </a:cubicBezTo>
                <a:cubicBezTo>
                  <a:pt x="3811979" y="708561"/>
                  <a:pt x="3839296" y="697078"/>
                  <a:pt x="3859480" y="676894"/>
                </a:cubicBezTo>
                <a:cubicBezTo>
                  <a:pt x="3915289" y="621085"/>
                  <a:pt x="3881135" y="650581"/>
                  <a:pt x="3966358" y="593766"/>
                </a:cubicBezTo>
                <a:lnTo>
                  <a:pt x="4001984" y="570016"/>
                </a:lnTo>
                <a:lnTo>
                  <a:pt x="4037610" y="546265"/>
                </a:lnTo>
                <a:cubicBezTo>
                  <a:pt x="4045527" y="534390"/>
                  <a:pt x="4051269" y="520731"/>
                  <a:pt x="4061361" y="510639"/>
                </a:cubicBezTo>
                <a:cubicBezTo>
                  <a:pt x="4071453" y="500547"/>
                  <a:pt x="4087589" y="497630"/>
                  <a:pt x="4096987" y="486889"/>
                </a:cubicBezTo>
                <a:cubicBezTo>
                  <a:pt x="4115784" y="465407"/>
                  <a:pt x="4128654" y="439388"/>
                  <a:pt x="4144488" y="415637"/>
                </a:cubicBezTo>
                <a:lnTo>
                  <a:pt x="4168239" y="380011"/>
                </a:lnTo>
                <a:lnTo>
                  <a:pt x="4191990" y="344385"/>
                </a:lnTo>
                <a:cubicBezTo>
                  <a:pt x="4195948" y="332510"/>
                  <a:pt x="4198267" y="319955"/>
                  <a:pt x="4203865" y="308759"/>
                </a:cubicBezTo>
                <a:cubicBezTo>
                  <a:pt x="4217291" y="281906"/>
                  <a:pt x="4222792" y="277957"/>
                  <a:pt x="4239491" y="261257"/>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BCF8513-BA67-40A9-BFFA-184F8B96C38B}"/>
              </a:ext>
            </a:extLst>
          </p:cNvPr>
          <p:cNvSpPr txBox="1"/>
          <p:nvPr/>
        </p:nvSpPr>
        <p:spPr>
          <a:xfrm>
            <a:off x="7766414" y="5673550"/>
            <a:ext cx="426399" cy="343235"/>
          </a:xfrm>
          <a:prstGeom prst="rect">
            <a:avLst/>
          </a:prstGeom>
          <a:noFill/>
        </p:spPr>
        <p:txBody>
          <a:bodyPr wrap="none" lIns="0" tIns="0" rIns="0" bIns="0" rtlCol="0">
            <a:spAutoFit/>
          </a:bodyPr>
          <a:lstStyle/>
          <a:p>
            <a:pPr algn="l">
              <a:lnSpc>
                <a:spcPct val="120000"/>
              </a:lnSpc>
            </a:pPr>
            <a:r>
              <a:rPr lang="da-DK" sz="2000" dirty="0">
                <a:solidFill>
                  <a:schemeClr val="tx2"/>
                </a:solidFill>
              </a:rPr>
              <a:t>”1-”</a:t>
            </a:r>
            <a:endParaRPr lang="en-GB" sz="2000" dirty="0" err="1">
              <a:solidFill>
                <a:schemeClr val="tx2"/>
              </a:solidFill>
            </a:endParaRPr>
          </a:p>
        </p:txBody>
      </p:sp>
      <p:sp>
        <p:nvSpPr>
          <p:cNvPr id="12" name="Date Placeholder 11">
            <a:extLst>
              <a:ext uri="{FF2B5EF4-FFF2-40B4-BE49-F238E27FC236}">
                <a16:creationId xmlns:a16="http://schemas.microsoft.com/office/drawing/2014/main" id="{8D4404E6-AF43-450C-9531-B1BE364F1535}"/>
              </a:ext>
            </a:extLst>
          </p:cNvPr>
          <p:cNvSpPr>
            <a:spLocks noGrp="1"/>
          </p:cNvSpPr>
          <p:nvPr>
            <p:ph type="dt" sz="half" idx="2"/>
          </p:nvPr>
        </p:nvSpPr>
        <p:spPr/>
        <p:txBody>
          <a:bodyPr/>
          <a:lstStyle/>
          <a:p>
            <a:pPr>
              <a:defRPr/>
            </a:pPr>
            <a:r>
              <a:rPr lang="en-US" noProof="0"/>
              <a:t>6-JUL-2021</a:t>
            </a:r>
            <a:endParaRPr lang="en-GB" noProof="0" dirty="0"/>
          </a:p>
        </p:txBody>
      </p:sp>
      <p:sp>
        <p:nvSpPr>
          <p:cNvPr id="13" name="Footer Placeholder 12">
            <a:extLst>
              <a:ext uri="{FF2B5EF4-FFF2-40B4-BE49-F238E27FC236}">
                <a16:creationId xmlns:a16="http://schemas.microsoft.com/office/drawing/2014/main" id="{EF259EBC-5636-4F98-AF66-E99F0E54979A}"/>
              </a:ext>
            </a:extLst>
          </p:cNvPr>
          <p:cNvSpPr>
            <a:spLocks noGrp="1"/>
          </p:cNvSpPr>
          <p:nvPr>
            <p:ph type="ftr" sz="quarter" idx="3"/>
          </p:nvPr>
        </p:nvSpPr>
        <p:spPr/>
        <p:txBody>
          <a:bodyPr/>
          <a:lstStyle/>
          <a:p>
            <a:pPr>
              <a:defRPr/>
            </a:pPr>
            <a:r>
              <a:rPr lang="en-GB" noProof="0"/>
              <a:t>useR 2021 - NNSampleSize</a:t>
            </a:r>
            <a:endParaRPr lang="en-GB" noProof="0" dirty="0"/>
          </a:p>
        </p:txBody>
      </p:sp>
      <p:sp>
        <p:nvSpPr>
          <p:cNvPr id="14" name="Slide Number Placeholder 13">
            <a:extLst>
              <a:ext uri="{FF2B5EF4-FFF2-40B4-BE49-F238E27FC236}">
                <a16:creationId xmlns:a16="http://schemas.microsoft.com/office/drawing/2014/main" id="{DC1F2AB6-8C3B-496E-8088-AA54964D31A1}"/>
              </a:ext>
            </a:extLst>
          </p:cNvPr>
          <p:cNvSpPr>
            <a:spLocks noGrp="1"/>
          </p:cNvSpPr>
          <p:nvPr>
            <p:ph type="sldNum" sz="quarter" idx="4"/>
          </p:nvPr>
        </p:nvSpPr>
        <p:spPr/>
        <p:txBody>
          <a:bodyPr/>
          <a:lstStyle/>
          <a:p>
            <a:pPr>
              <a:defRPr/>
            </a:pPr>
            <a:fld id="{4B01E8EF-57E8-4F85-90EB-163CEE512F88}" type="slidenum">
              <a:rPr lang="en-GB" noProof="0" smtClean="0"/>
              <a:pPr>
                <a:defRPr/>
              </a:pPr>
              <a:t>5</a:t>
            </a:fld>
            <a:endParaRPr lang="en-GB" noProof="0" dirty="0"/>
          </a:p>
        </p:txBody>
      </p:sp>
    </p:spTree>
    <p:extLst>
      <p:ext uri="{BB962C8B-B14F-4D97-AF65-F5344CB8AC3E}">
        <p14:creationId xmlns:p14="http://schemas.microsoft.com/office/powerpoint/2010/main" val="3869707505"/>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CD121-3997-4130-96D2-E825342E1F06}"/>
              </a:ext>
            </a:extLst>
          </p:cNvPr>
          <p:cNvSpPr>
            <a:spLocks noGrp="1"/>
          </p:cNvSpPr>
          <p:nvPr>
            <p:ph type="title"/>
          </p:nvPr>
        </p:nvSpPr>
        <p:spPr/>
        <p:txBody>
          <a:bodyPr/>
          <a:lstStyle/>
          <a:p>
            <a:r>
              <a:rPr lang="da-DK" dirty="0"/>
              <a:t>Some types of clinical trials</a:t>
            </a:r>
            <a:endParaRPr lang="en-GB" dirty="0"/>
          </a:p>
        </p:txBody>
      </p:sp>
      <p:sp>
        <p:nvSpPr>
          <p:cNvPr id="44" name="Content Placeholder 43">
            <a:extLst>
              <a:ext uri="{FF2B5EF4-FFF2-40B4-BE49-F238E27FC236}">
                <a16:creationId xmlns:a16="http://schemas.microsoft.com/office/drawing/2014/main" id="{05C809C0-826E-4323-B9AD-F19B10A26A74}"/>
              </a:ext>
            </a:extLst>
          </p:cNvPr>
          <p:cNvSpPr>
            <a:spLocks noGrp="1"/>
          </p:cNvSpPr>
          <p:nvPr>
            <p:ph idx="1"/>
          </p:nvPr>
        </p:nvSpPr>
        <p:spPr/>
        <p:txBody>
          <a:bodyPr/>
          <a:lstStyle/>
          <a:p>
            <a:r>
              <a:rPr lang="da-DK" dirty="0"/>
              <a:t>Parallel group</a:t>
            </a:r>
            <a:endParaRPr lang="en-GB" dirty="0"/>
          </a:p>
        </p:txBody>
      </p:sp>
      <p:sp>
        <p:nvSpPr>
          <p:cNvPr id="46" name="Content Placeholder 45">
            <a:extLst>
              <a:ext uri="{FF2B5EF4-FFF2-40B4-BE49-F238E27FC236}">
                <a16:creationId xmlns:a16="http://schemas.microsoft.com/office/drawing/2014/main" id="{13E936A2-5EE5-427D-88BE-415554DB06CF}"/>
              </a:ext>
            </a:extLst>
          </p:cNvPr>
          <p:cNvSpPr>
            <a:spLocks noGrp="1"/>
          </p:cNvSpPr>
          <p:nvPr>
            <p:ph sz="quarter" idx="14"/>
          </p:nvPr>
        </p:nvSpPr>
        <p:spPr/>
        <p:txBody>
          <a:bodyPr/>
          <a:lstStyle/>
          <a:p>
            <a:r>
              <a:rPr lang="da-DK" dirty="0"/>
              <a:t>Cross-over</a:t>
            </a:r>
            <a:endParaRPr lang="en-GB" dirty="0"/>
          </a:p>
        </p:txBody>
      </p:sp>
      <p:sp>
        <p:nvSpPr>
          <p:cNvPr id="45" name="Text Placeholder 44">
            <a:extLst>
              <a:ext uri="{FF2B5EF4-FFF2-40B4-BE49-F238E27FC236}">
                <a16:creationId xmlns:a16="http://schemas.microsoft.com/office/drawing/2014/main" id="{87F41DCB-1A34-4564-9F1C-95EA61A7FB65}"/>
              </a:ext>
            </a:extLst>
          </p:cNvPr>
          <p:cNvSpPr>
            <a:spLocks noGrp="1"/>
          </p:cNvSpPr>
          <p:nvPr>
            <p:ph type="body" sz="quarter" idx="13"/>
          </p:nvPr>
        </p:nvSpPr>
        <p:spPr/>
        <p:txBody>
          <a:bodyPr/>
          <a:lstStyle/>
          <a:p>
            <a:endParaRPr lang="en-GB"/>
          </a:p>
        </p:txBody>
      </p:sp>
      <p:grpSp>
        <p:nvGrpSpPr>
          <p:cNvPr id="47" name="Group 46">
            <a:extLst>
              <a:ext uri="{FF2B5EF4-FFF2-40B4-BE49-F238E27FC236}">
                <a16:creationId xmlns:a16="http://schemas.microsoft.com/office/drawing/2014/main" id="{A6285FB1-768D-4D26-9703-FD87AB63E741}"/>
              </a:ext>
            </a:extLst>
          </p:cNvPr>
          <p:cNvGrpSpPr/>
          <p:nvPr/>
        </p:nvGrpSpPr>
        <p:grpSpPr>
          <a:xfrm>
            <a:off x="673311" y="3138810"/>
            <a:ext cx="3975152" cy="1501908"/>
            <a:chOff x="672484" y="3602678"/>
            <a:chExt cx="5702271" cy="1910419"/>
          </a:xfrm>
        </p:grpSpPr>
        <p:cxnSp>
          <p:nvCxnSpPr>
            <p:cNvPr id="4" name="Straight Connector 3">
              <a:extLst>
                <a:ext uri="{FF2B5EF4-FFF2-40B4-BE49-F238E27FC236}">
                  <a16:creationId xmlns:a16="http://schemas.microsoft.com/office/drawing/2014/main" id="{14EAC356-1913-4B95-94B0-F11590280986}"/>
                </a:ext>
              </a:extLst>
            </p:cNvPr>
            <p:cNvCxnSpPr/>
            <p:nvPr/>
          </p:nvCxnSpPr>
          <p:spPr>
            <a:xfrm>
              <a:off x="672484" y="4041903"/>
              <a:ext cx="225687" cy="0"/>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8786EFF-3667-4DD9-9C0F-2499CFEA1712}"/>
                </a:ext>
              </a:extLst>
            </p:cNvPr>
            <p:cNvGrpSpPr/>
            <p:nvPr/>
          </p:nvGrpSpPr>
          <p:grpSpPr>
            <a:xfrm>
              <a:off x="898171" y="3745360"/>
              <a:ext cx="399077" cy="580029"/>
              <a:chOff x="3885973" y="2215166"/>
              <a:chExt cx="399077" cy="580029"/>
            </a:xfrm>
          </p:grpSpPr>
          <p:cxnSp>
            <p:nvCxnSpPr>
              <p:cNvPr id="6" name="Straight Arrow Connector 5">
                <a:extLst>
                  <a:ext uri="{FF2B5EF4-FFF2-40B4-BE49-F238E27FC236}">
                    <a16:creationId xmlns:a16="http://schemas.microsoft.com/office/drawing/2014/main" id="{7B6BC615-F2F2-4AC2-B83F-C16D89F90CA4}"/>
                  </a:ext>
                </a:extLst>
              </p:cNvPr>
              <p:cNvCxnSpPr/>
              <p:nvPr/>
            </p:nvCxnSpPr>
            <p:spPr>
              <a:xfrm>
                <a:off x="3885973" y="2228132"/>
                <a:ext cx="399077" cy="0"/>
              </a:xfrm>
              <a:prstGeom prst="straightConnector1">
                <a:avLst/>
              </a:prstGeom>
              <a:ln w="28575">
                <a:solidFill>
                  <a:srgbClr val="00196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EDC81DF-0C04-4F26-97F0-10A7576ED662}"/>
                  </a:ext>
                </a:extLst>
              </p:cNvPr>
              <p:cNvCxnSpPr/>
              <p:nvPr/>
            </p:nvCxnSpPr>
            <p:spPr>
              <a:xfrm>
                <a:off x="3885973" y="2782415"/>
                <a:ext cx="399077" cy="0"/>
              </a:xfrm>
              <a:prstGeom prst="straightConnector1">
                <a:avLst/>
              </a:prstGeom>
              <a:ln w="28575">
                <a:solidFill>
                  <a:srgbClr val="00196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E3C885-7311-410F-901D-E363FCD766D3}"/>
                  </a:ext>
                </a:extLst>
              </p:cNvPr>
              <p:cNvCxnSpPr>
                <a:cxnSpLocks/>
              </p:cNvCxnSpPr>
              <p:nvPr/>
            </p:nvCxnSpPr>
            <p:spPr>
              <a:xfrm>
                <a:off x="3896442" y="2215166"/>
                <a:ext cx="0" cy="580029"/>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E48058A-A20D-46F4-8043-6FE9B896AE47}"/>
                </a:ext>
              </a:extLst>
            </p:cNvPr>
            <p:cNvSpPr/>
            <p:nvPr/>
          </p:nvSpPr>
          <p:spPr>
            <a:xfrm>
              <a:off x="1297247" y="3602678"/>
              <a:ext cx="4370575" cy="32399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dirty="0"/>
                <a:t>Treatment A</a:t>
              </a:r>
              <a:endParaRPr lang="en-GB" sz="1200" noProof="0" dirty="0" err="1"/>
            </a:p>
          </p:txBody>
        </p:sp>
        <p:sp>
          <p:nvSpPr>
            <p:cNvPr id="10" name="Rectangle 9">
              <a:extLst>
                <a:ext uri="{FF2B5EF4-FFF2-40B4-BE49-F238E27FC236}">
                  <a16:creationId xmlns:a16="http://schemas.microsoft.com/office/drawing/2014/main" id="{3AC265E4-FE49-4E71-B42D-8AF3F29558D0}"/>
                </a:ext>
              </a:extLst>
            </p:cNvPr>
            <p:cNvSpPr/>
            <p:nvPr/>
          </p:nvSpPr>
          <p:spPr>
            <a:xfrm>
              <a:off x="1297247" y="4134500"/>
              <a:ext cx="4370575" cy="323999"/>
            </a:xfrm>
            <a:prstGeom prst="rect">
              <a:avLst/>
            </a:prstGeom>
            <a:solidFill>
              <a:srgbClr val="939AA7"/>
            </a:solidFill>
            <a:ln>
              <a:solidFill>
                <a:srgbClr val="939AA7"/>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dirty="0">
                  <a:solidFill>
                    <a:schemeClr val="bg1"/>
                  </a:solidFill>
                </a:rPr>
                <a:t>Placebo</a:t>
              </a:r>
              <a:endParaRPr lang="en-GB" sz="1200" noProof="0" dirty="0" err="1">
                <a:solidFill>
                  <a:schemeClr val="bg1"/>
                </a:solidFill>
              </a:endParaRPr>
            </a:p>
          </p:txBody>
        </p:sp>
        <p:cxnSp>
          <p:nvCxnSpPr>
            <p:cNvPr id="11" name="Straight Connector 10">
              <a:extLst>
                <a:ext uri="{FF2B5EF4-FFF2-40B4-BE49-F238E27FC236}">
                  <a16:creationId xmlns:a16="http://schemas.microsoft.com/office/drawing/2014/main" id="{E4149A35-5AB4-4328-98A1-C3AA11C9CC6C}"/>
                </a:ext>
              </a:extLst>
            </p:cNvPr>
            <p:cNvCxnSpPr>
              <a:cxnSpLocks/>
            </p:cNvCxnSpPr>
            <p:nvPr/>
          </p:nvCxnSpPr>
          <p:spPr>
            <a:xfrm flipV="1">
              <a:off x="1310928" y="4643611"/>
              <a:ext cx="4356894" cy="1"/>
            </a:xfrm>
            <a:prstGeom prst="line">
              <a:avLst/>
            </a:prstGeom>
            <a:ln w="19050" cap="sq">
              <a:solidFill>
                <a:srgbClr val="001965"/>
              </a:solidFill>
              <a:prstDash val="sysDash"/>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80D0B6-4160-4FAF-8C9E-51B08A401BCA}"/>
                </a:ext>
              </a:extLst>
            </p:cNvPr>
            <p:cNvSpPr txBox="1"/>
            <p:nvPr/>
          </p:nvSpPr>
          <p:spPr>
            <a:xfrm>
              <a:off x="2798900" y="4687077"/>
              <a:ext cx="1360934" cy="188770"/>
            </a:xfrm>
            <a:prstGeom prst="rect">
              <a:avLst/>
            </a:prstGeom>
            <a:noFill/>
          </p:spPr>
          <p:txBody>
            <a:bodyPr wrap="square" lIns="0" tIns="0" rIns="0" bIns="0" rtlCol="0">
              <a:spAutoFit/>
            </a:bodyPr>
            <a:lstStyle/>
            <a:p>
              <a:pPr algn="l">
                <a:lnSpc>
                  <a:spcPct val="120000"/>
                </a:lnSpc>
              </a:pPr>
              <a:r>
                <a:rPr lang="da-DK" sz="1100" dirty="0">
                  <a:solidFill>
                    <a:schemeClr val="tx2"/>
                  </a:solidFill>
                </a:rPr>
                <a:t>Duration XX weeks</a:t>
              </a:r>
              <a:endParaRPr lang="en-GB" sz="1100" dirty="0" err="1">
                <a:solidFill>
                  <a:schemeClr val="tx2"/>
                </a:solidFill>
              </a:endParaRPr>
            </a:p>
          </p:txBody>
        </p:sp>
        <p:cxnSp>
          <p:nvCxnSpPr>
            <p:cNvPr id="13" name="Straight Arrow Connector 12">
              <a:extLst>
                <a:ext uri="{FF2B5EF4-FFF2-40B4-BE49-F238E27FC236}">
                  <a16:creationId xmlns:a16="http://schemas.microsoft.com/office/drawing/2014/main" id="{83351A07-E0AD-4FF8-8938-E90026D7BE66}"/>
                </a:ext>
              </a:extLst>
            </p:cNvPr>
            <p:cNvCxnSpPr/>
            <p:nvPr/>
          </p:nvCxnSpPr>
          <p:spPr>
            <a:xfrm flipV="1">
              <a:off x="1302988" y="4792383"/>
              <a:ext cx="0" cy="201168"/>
            </a:xfrm>
            <a:prstGeom prst="straightConnector1">
              <a:avLst/>
            </a:prstGeom>
            <a:ln w="6350">
              <a:solidFill>
                <a:srgbClr val="00196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EDC9AA-1135-4F2D-8006-4E40C62E7757}"/>
                </a:ext>
              </a:extLst>
            </p:cNvPr>
            <p:cNvCxnSpPr/>
            <p:nvPr/>
          </p:nvCxnSpPr>
          <p:spPr>
            <a:xfrm flipV="1">
              <a:off x="5672699" y="4792383"/>
              <a:ext cx="0" cy="20116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6F2EE1-7B38-4C55-94A7-6A6A1360B8E8}"/>
                </a:ext>
              </a:extLst>
            </p:cNvPr>
            <p:cNvSpPr txBox="1"/>
            <p:nvPr/>
          </p:nvSpPr>
          <p:spPr>
            <a:xfrm>
              <a:off x="745294" y="5014600"/>
              <a:ext cx="1703616" cy="498497"/>
            </a:xfrm>
            <a:prstGeom prst="rect">
              <a:avLst/>
            </a:prstGeom>
            <a:noFill/>
          </p:spPr>
          <p:txBody>
            <a:bodyPr wrap="square" lIns="0" tIns="0" rIns="0" bIns="0" rtlCol="0">
              <a:spAutoFit/>
            </a:bodyPr>
            <a:lstStyle/>
            <a:p>
              <a:pPr>
                <a:lnSpc>
                  <a:spcPct val="120000"/>
                </a:lnSpc>
              </a:pPr>
              <a:r>
                <a:rPr lang="en-GB" sz="1100" dirty="0">
                  <a:solidFill>
                    <a:srgbClr val="001965"/>
                  </a:solidFill>
                </a:rPr>
                <a:t>Randomisation (1:1)</a:t>
              </a:r>
              <a:endParaRPr lang="en-GB" sz="2000" dirty="0">
                <a:solidFill>
                  <a:srgbClr val="001965"/>
                </a:solidFill>
              </a:endParaRPr>
            </a:p>
          </p:txBody>
        </p:sp>
        <p:sp>
          <p:nvSpPr>
            <p:cNvPr id="16" name="TextBox 15">
              <a:extLst>
                <a:ext uri="{FF2B5EF4-FFF2-40B4-BE49-F238E27FC236}">
                  <a16:creationId xmlns:a16="http://schemas.microsoft.com/office/drawing/2014/main" id="{B8C2FC0D-FBCC-406C-8BE6-B49157AD8808}"/>
                </a:ext>
              </a:extLst>
            </p:cNvPr>
            <p:cNvSpPr txBox="1"/>
            <p:nvPr/>
          </p:nvSpPr>
          <p:spPr>
            <a:xfrm>
              <a:off x="5017806" y="5006296"/>
              <a:ext cx="1356949" cy="188770"/>
            </a:xfrm>
            <a:prstGeom prst="rect">
              <a:avLst/>
            </a:prstGeom>
            <a:noFill/>
          </p:spPr>
          <p:txBody>
            <a:bodyPr wrap="square" lIns="0" tIns="0" rIns="0" bIns="0" rtlCol="0">
              <a:spAutoFit/>
            </a:bodyPr>
            <a:lstStyle/>
            <a:p>
              <a:pPr algn="ctr">
                <a:lnSpc>
                  <a:spcPct val="120000"/>
                </a:lnSpc>
              </a:pPr>
              <a:r>
                <a:rPr lang="en-GB" sz="1100" dirty="0">
                  <a:solidFill>
                    <a:srgbClr val="001965"/>
                  </a:solidFill>
                </a:rPr>
                <a:t>End of treatment</a:t>
              </a:r>
              <a:endParaRPr lang="en-GB" sz="2000" dirty="0">
                <a:solidFill>
                  <a:srgbClr val="001965"/>
                </a:solidFill>
              </a:endParaRPr>
            </a:p>
          </p:txBody>
        </p:sp>
        <p:cxnSp>
          <p:nvCxnSpPr>
            <p:cNvPr id="17" name="Straight Connector 16">
              <a:extLst>
                <a:ext uri="{FF2B5EF4-FFF2-40B4-BE49-F238E27FC236}">
                  <a16:creationId xmlns:a16="http://schemas.microsoft.com/office/drawing/2014/main" id="{68DDBE1A-9E8C-47BA-9E11-0F74785F10DE}"/>
                </a:ext>
              </a:extLst>
            </p:cNvPr>
            <p:cNvCxnSpPr>
              <a:cxnSpLocks/>
            </p:cNvCxnSpPr>
            <p:nvPr/>
          </p:nvCxnSpPr>
          <p:spPr>
            <a:xfrm>
              <a:off x="1304721" y="4563571"/>
              <a:ext cx="0" cy="156766"/>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31980F-F1BF-44E4-AE56-80559BC1F2A2}"/>
                </a:ext>
              </a:extLst>
            </p:cNvPr>
            <p:cNvCxnSpPr>
              <a:cxnSpLocks/>
            </p:cNvCxnSpPr>
            <p:nvPr/>
          </p:nvCxnSpPr>
          <p:spPr>
            <a:xfrm>
              <a:off x="5669634" y="4560809"/>
              <a:ext cx="0" cy="156766"/>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27A1069-0848-4D31-AC75-F0DD6C495EB7}"/>
              </a:ext>
            </a:extLst>
          </p:cNvPr>
          <p:cNvGrpSpPr/>
          <p:nvPr/>
        </p:nvGrpSpPr>
        <p:grpSpPr>
          <a:xfrm>
            <a:off x="6095207" y="3135263"/>
            <a:ext cx="4731836" cy="1443389"/>
            <a:chOff x="6333855" y="3889764"/>
            <a:chExt cx="4731836" cy="1443389"/>
          </a:xfrm>
        </p:grpSpPr>
        <p:cxnSp>
          <p:nvCxnSpPr>
            <p:cNvPr id="19" name="Straight Connector 18">
              <a:extLst>
                <a:ext uri="{FF2B5EF4-FFF2-40B4-BE49-F238E27FC236}">
                  <a16:creationId xmlns:a16="http://schemas.microsoft.com/office/drawing/2014/main" id="{D3AAA9C1-9F44-457E-9B4B-EC9A81BBBBBD}"/>
                </a:ext>
              </a:extLst>
            </p:cNvPr>
            <p:cNvCxnSpPr/>
            <p:nvPr/>
          </p:nvCxnSpPr>
          <p:spPr>
            <a:xfrm>
              <a:off x="6333855" y="4414301"/>
              <a:ext cx="173665" cy="0"/>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8E2242-EE91-43CC-BFF3-98C260E04A87}"/>
                </a:ext>
              </a:extLst>
            </p:cNvPr>
            <p:cNvGrpSpPr/>
            <p:nvPr/>
          </p:nvGrpSpPr>
          <p:grpSpPr>
            <a:xfrm>
              <a:off x="6507520" y="4099106"/>
              <a:ext cx="307088" cy="626595"/>
              <a:chOff x="3885973" y="2033108"/>
              <a:chExt cx="399077" cy="762087"/>
            </a:xfrm>
          </p:grpSpPr>
          <p:cxnSp>
            <p:nvCxnSpPr>
              <p:cNvPr id="21" name="Straight Arrow Connector 20">
                <a:extLst>
                  <a:ext uri="{FF2B5EF4-FFF2-40B4-BE49-F238E27FC236}">
                    <a16:creationId xmlns:a16="http://schemas.microsoft.com/office/drawing/2014/main" id="{9D720389-4F59-4043-BD96-AE532AE4CD1C}"/>
                  </a:ext>
                </a:extLst>
              </p:cNvPr>
              <p:cNvCxnSpPr/>
              <p:nvPr/>
            </p:nvCxnSpPr>
            <p:spPr>
              <a:xfrm>
                <a:off x="3885973" y="2047149"/>
                <a:ext cx="399077" cy="0"/>
              </a:xfrm>
              <a:prstGeom prst="straightConnector1">
                <a:avLst/>
              </a:prstGeom>
              <a:ln w="28575">
                <a:solidFill>
                  <a:srgbClr val="00196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EF0A58-6462-40AD-94D0-1A1C0024531C}"/>
                  </a:ext>
                </a:extLst>
              </p:cNvPr>
              <p:cNvCxnSpPr/>
              <p:nvPr/>
            </p:nvCxnSpPr>
            <p:spPr>
              <a:xfrm>
                <a:off x="3885973" y="2782415"/>
                <a:ext cx="399077" cy="0"/>
              </a:xfrm>
              <a:prstGeom prst="straightConnector1">
                <a:avLst/>
              </a:prstGeom>
              <a:ln w="28575">
                <a:solidFill>
                  <a:srgbClr val="00196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3D15DD-A51F-41AA-A6A9-7AA151AF38EA}"/>
                  </a:ext>
                </a:extLst>
              </p:cNvPr>
              <p:cNvCxnSpPr>
                <a:cxnSpLocks/>
              </p:cNvCxnSpPr>
              <p:nvPr/>
            </p:nvCxnSpPr>
            <p:spPr>
              <a:xfrm>
                <a:off x="3896442" y="2033108"/>
                <a:ext cx="0" cy="762087"/>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A9D2BCAE-0813-48E0-961C-23DA8F815A4A}"/>
                </a:ext>
              </a:extLst>
            </p:cNvPr>
            <p:cNvSpPr/>
            <p:nvPr/>
          </p:nvSpPr>
          <p:spPr>
            <a:xfrm>
              <a:off x="6814608" y="3889764"/>
              <a:ext cx="1679130" cy="45609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noProof="0" dirty="0"/>
                <a:t>Treatment A</a:t>
              </a:r>
            </a:p>
          </p:txBody>
        </p:sp>
        <p:sp>
          <p:nvSpPr>
            <p:cNvPr id="25" name="Rectangle 24">
              <a:extLst>
                <a:ext uri="{FF2B5EF4-FFF2-40B4-BE49-F238E27FC236}">
                  <a16:creationId xmlns:a16="http://schemas.microsoft.com/office/drawing/2014/main" id="{96C78CE4-8EFD-43FB-8CD9-71546E096229}"/>
                </a:ext>
              </a:extLst>
            </p:cNvPr>
            <p:cNvSpPr/>
            <p:nvPr/>
          </p:nvSpPr>
          <p:spPr>
            <a:xfrm>
              <a:off x="9382544" y="3893339"/>
              <a:ext cx="1679130" cy="45609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noProof="0" dirty="0"/>
                <a:t>Treatment A</a:t>
              </a:r>
            </a:p>
          </p:txBody>
        </p:sp>
        <p:cxnSp>
          <p:nvCxnSpPr>
            <p:cNvPr id="26" name="Straight Connector 25">
              <a:extLst>
                <a:ext uri="{FF2B5EF4-FFF2-40B4-BE49-F238E27FC236}">
                  <a16:creationId xmlns:a16="http://schemas.microsoft.com/office/drawing/2014/main" id="{ABE01A88-5ED0-4BD0-89E5-A78A78BAA87A}"/>
                </a:ext>
              </a:extLst>
            </p:cNvPr>
            <p:cNvCxnSpPr>
              <a:cxnSpLocks/>
            </p:cNvCxnSpPr>
            <p:nvPr/>
          </p:nvCxnSpPr>
          <p:spPr>
            <a:xfrm flipV="1">
              <a:off x="8336426" y="4052538"/>
              <a:ext cx="1155609" cy="751303"/>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8A6F61-E4E7-4249-8AFA-F64650597155}"/>
                </a:ext>
              </a:extLst>
            </p:cNvPr>
            <p:cNvCxnSpPr>
              <a:cxnSpLocks/>
            </p:cNvCxnSpPr>
            <p:nvPr/>
          </p:nvCxnSpPr>
          <p:spPr>
            <a:xfrm>
              <a:off x="8395062" y="4050695"/>
              <a:ext cx="1087201" cy="711481"/>
            </a:xfrm>
            <a:prstGeom prst="line">
              <a:avLst/>
            </a:prstGeom>
            <a:ln w="28575">
              <a:solidFill>
                <a:srgbClr val="001965"/>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3C91A08-5DFC-485F-BBF7-A80D4E0401F4}"/>
                </a:ext>
              </a:extLst>
            </p:cNvPr>
            <p:cNvSpPr/>
            <p:nvPr/>
          </p:nvSpPr>
          <p:spPr>
            <a:xfrm>
              <a:off x="9382544" y="4468787"/>
              <a:ext cx="1679130" cy="456098"/>
            </a:xfrm>
            <a:prstGeom prst="rect">
              <a:avLst/>
            </a:prstGeom>
            <a:solidFill>
              <a:srgbClr val="939AA7"/>
            </a:solidFill>
            <a:ln>
              <a:solidFill>
                <a:srgbClr val="939AA7"/>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noProof="0" dirty="0">
                  <a:solidFill>
                    <a:schemeClr val="bg1"/>
                  </a:solidFill>
                </a:rPr>
                <a:t>Placebo </a:t>
              </a:r>
            </a:p>
          </p:txBody>
        </p:sp>
        <p:sp>
          <p:nvSpPr>
            <p:cNvPr id="29" name="Rectangle 28">
              <a:extLst>
                <a:ext uri="{FF2B5EF4-FFF2-40B4-BE49-F238E27FC236}">
                  <a16:creationId xmlns:a16="http://schemas.microsoft.com/office/drawing/2014/main" id="{EFE2FD3B-03C6-481D-954A-893FCA7B1FC7}"/>
                </a:ext>
              </a:extLst>
            </p:cNvPr>
            <p:cNvSpPr/>
            <p:nvPr/>
          </p:nvSpPr>
          <p:spPr>
            <a:xfrm>
              <a:off x="6814608" y="4473152"/>
              <a:ext cx="1679130" cy="456098"/>
            </a:xfrm>
            <a:prstGeom prst="rect">
              <a:avLst/>
            </a:prstGeom>
            <a:solidFill>
              <a:srgbClr val="939AA7"/>
            </a:solidFill>
            <a:ln>
              <a:solidFill>
                <a:srgbClr val="939AA7"/>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200" noProof="0" dirty="0">
                  <a:solidFill>
                    <a:schemeClr val="bg1"/>
                  </a:solidFill>
                </a:rPr>
                <a:t>Placebo</a:t>
              </a:r>
            </a:p>
          </p:txBody>
        </p:sp>
        <p:cxnSp>
          <p:nvCxnSpPr>
            <p:cNvPr id="30" name="Straight Connector 29">
              <a:extLst>
                <a:ext uri="{FF2B5EF4-FFF2-40B4-BE49-F238E27FC236}">
                  <a16:creationId xmlns:a16="http://schemas.microsoft.com/office/drawing/2014/main" id="{57A0D4C5-AE8E-43AE-9E72-F01A18C20DFD}"/>
                </a:ext>
              </a:extLst>
            </p:cNvPr>
            <p:cNvCxnSpPr>
              <a:cxnSpLocks/>
            </p:cNvCxnSpPr>
            <p:nvPr/>
          </p:nvCxnSpPr>
          <p:spPr>
            <a:xfrm>
              <a:off x="6814608" y="5039869"/>
              <a:ext cx="4247065" cy="0"/>
            </a:xfrm>
            <a:prstGeom prst="line">
              <a:avLst/>
            </a:prstGeom>
            <a:ln w="19050" cap="sq">
              <a:solidFill>
                <a:srgbClr val="001965"/>
              </a:solidFill>
              <a:prstDash val="sysDash"/>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1B0CCA-0664-4B8F-969A-EE37E3046A73}"/>
                </a:ext>
              </a:extLst>
            </p:cNvPr>
            <p:cNvCxnSpPr>
              <a:cxnSpLocks/>
            </p:cNvCxnSpPr>
            <p:nvPr/>
          </p:nvCxnSpPr>
          <p:spPr>
            <a:xfrm flipV="1">
              <a:off x="11065691" y="5129576"/>
              <a:ext cx="0" cy="20086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DE9C8A0-75B4-4678-9148-25A3621BDC2D}"/>
                </a:ext>
              </a:extLst>
            </p:cNvPr>
            <p:cNvCxnSpPr>
              <a:cxnSpLocks/>
            </p:cNvCxnSpPr>
            <p:nvPr/>
          </p:nvCxnSpPr>
          <p:spPr>
            <a:xfrm>
              <a:off x="7940634" y="4985760"/>
              <a:ext cx="0" cy="128894"/>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85AC8D-014F-4E14-87D2-5B634390AD8B}"/>
                </a:ext>
              </a:extLst>
            </p:cNvPr>
            <p:cNvCxnSpPr>
              <a:cxnSpLocks/>
            </p:cNvCxnSpPr>
            <p:nvPr/>
          </p:nvCxnSpPr>
          <p:spPr>
            <a:xfrm>
              <a:off x="11064469" y="4975265"/>
              <a:ext cx="0" cy="128894"/>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3B9205-9ABA-4780-AB20-78A2C9EC1119}"/>
                </a:ext>
              </a:extLst>
            </p:cNvPr>
            <p:cNvCxnSpPr>
              <a:cxnSpLocks/>
            </p:cNvCxnSpPr>
            <p:nvPr/>
          </p:nvCxnSpPr>
          <p:spPr>
            <a:xfrm>
              <a:off x="6818189" y="4980480"/>
              <a:ext cx="0" cy="128894"/>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24AC8A0-F743-478F-96DF-50BA5A78F68B}"/>
                </a:ext>
              </a:extLst>
            </p:cNvPr>
            <p:cNvCxnSpPr>
              <a:cxnSpLocks/>
            </p:cNvCxnSpPr>
            <p:nvPr/>
          </p:nvCxnSpPr>
          <p:spPr>
            <a:xfrm flipV="1">
              <a:off x="6817052" y="5132292"/>
              <a:ext cx="0" cy="20086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D69B773-F8E7-4823-9BFF-D8C2CA54239A}"/>
                </a:ext>
              </a:extLst>
            </p:cNvPr>
            <p:cNvCxnSpPr>
              <a:cxnSpLocks/>
            </p:cNvCxnSpPr>
            <p:nvPr/>
          </p:nvCxnSpPr>
          <p:spPr>
            <a:xfrm>
              <a:off x="8943189" y="4979889"/>
              <a:ext cx="0" cy="128894"/>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DA109E-9638-462C-8253-51248926A8D7}"/>
                </a:ext>
              </a:extLst>
            </p:cNvPr>
            <p:cNvCxnSpPr>
              <a:cxnSpLocks/>
            </p:cNvCxnSpPr>
            <p:nvPr/>
          </p:nvCxnSpPr>
          <p:spPr>
            <a:xfrm>
              <a:off x="9937695" y="4983149"/>
              <a:ext cx="0" cy="128894"/>
            </a:xfrm>
            <a:prstGeom prst="line">
              <a:avLst/>
            </a:prstGeom>
            <a:ln w="19050">
              <a:solidFill>
                <a:srgbClr val="001965"/>
              </a:solidFill>
            </a:ln>
          </p:spPr>
          <p:style>
            <a:lnRef idx="1">
              <a:schemeClr val="accent1"/>
            </a:lnRef>
            <a:fillRef idx="0">
              <a:schemeClr val="accent1"/>
            </a:fillRef>
            <a:effectRef idx="0">
              <a:schemeClr val="accent1"/>
            </a:effectRef>
            <a:fontRef idx="minor">
              <a:schemeClr val="tx1"/>
            </a:fontRef>
          </p:style>
        </p:cxnSp>
      </p:grpSp>
      <p:sp>
        <p:nvSpPr>
          <p:cNvPr id="50" name="Date Placeholder 49">
            <a:extLst>
              <a:ext uri="{FF2B5EF4-FFF2-40B4-BE49-F238E27FC236}">
                <a16:creationId xmlns:a16="http://schemas.microsoft.com/office/drawing/2014/main" id="{1A4F8759-5455-49D2-B339-C3F84DB63F2B}"/>
              </a:ext>
            </a:extLst>
          </p:cNvPr>
          <p:cNvSpPr>
            <a:spLocks noGrp="1"/>
          </p:cNvSpPr>
          <p:nvPr>
            <p:ph type="dt" sz="half" idx="18"/>
          </p:nvPr>
        </p:nvSpPr>
        <p:spPr/>
        <p:txBody>
          <a:bodyPr/>
          <a:lstStyle/>
          <a:p>
            <a:r>
              <a:rPr lang="en-US"/>
              <a:t>6-JUL-2021</a:t>
            </a:r>
            <a:endParaRPr lang="en-GB" dirty="0"/>
          </a:p>
        </p:txBody>
      </p:sp>
      <p:sp>
        <p:nvSpPr>
          <p:cNvPr id="51" name="Footer Placeholder 50">
            <a:extLst>
              <a:ext uri="{FF2B5EF4-FFF2-40B4-BE49-F238E27FC236}">
                <a16:creationId xmlns:a16="http://schemas.microsoft.com/office/drawing/2014/main" id="{8378DE28-9CA4-458C-882A-863FB0B6C3AB}"/>
              </a:ext>
            </a:extLst>
          </p:cNvPr>
          <p:cNvSpPr>
            <a:spLocks noGrp="1"/>
          </p:cNvSpPr>
          <p:nvPr>
            <p:ph type="ftr" sz="quarter" idx="19"/>
          </p:nvPr>
        </p:nvSpPr>
        <p:spPr/>
        <p:txBody>
          <a:bodyPr/>
          <a:lstStyle/>
          <a:p>
            <a:r>
              <a:rPr lang="en-GB"/>
              <a:t>useR 2021 - NNSampleSize</a:t>
            </a:r>
            <a:endParaRPr lang="en-GB" dirty="0"/>
          </a:p>
        </p:txBody>
      </p:sp>
      <p:sp>
        <p:nvSpPr>
          <p:cNvPr id="52" name="Slide Number Placeholder 51">
            <a:extLst>
              <a:ext uri="{FF2B5EF4-FFF2-40B4-BE49-F238E27FC236}">
                <a16:creationId xmlns:a16="http://schemas.microsoft.com/office/drawing/2014/main" id="{A4591D99-C281-46B2-95B9-90A6801D483E}"/>
              </a:ext>
            </a:extLst>
          </p:cNvPr>
          <p:cNvSpPr>
            <a:spLocks noGrp="1"/>
          </p:cNvSpPr>
          <p:nvPr>
            <p:ph type="sldNum" sz="quarter" idx="20"/>
          </p:nvPr>
        </p:nvSpPr>
        <p:spPr/>
        <p:txBody>
          <a:bodyPr/>
          <a:lstStyle/>
          <a:p>
            <a:fld id="{23AA811B-2EBD-4900-905E-5BE206449611}" type="slidenum">
              <a:rPr lang="en-GB" smtClean="0"/>
              <a:pPr/>
              <a:t>6</a:t>
            </a:fld>
            <a:endParaRPr lang="en-GB" dirty="0"/>
          </a:p>
        </p:txBody>
      </p:sp>
    </p:spTree>
    <p:extLst>
      <p:ext uri="{BB962C8B-B14F-4D97-AF65-F5344CB8AC3E}">
        <p14:creationId xmlns:p14="http://schemas.microsoft.com/office/powerpoint/2010/main" val="4473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F46FC-D476-4B5F-9B7B-ADB37B77AA74}"/>
              </a:ext>
            </a:extLst>
          </p:cNvPr>
          <p:cNvSpPr>
            <a:spLocks noGrp="1"/>
          </p:cNvSpPr>
          <p:nvPr>
            <p:ph type="title"/>
          </p:nvPr>
        </p:nvSpPr>
        <p:spPr>
          <a:xfrm>
            <a:off x="422400" y="687227"/>
            <a:ext cx="11347200" cy="521883"/>
          </a:xfrm>
        </p:spPr>
        <p:txBody>
          <a:bodyPr anchor="ctr">
            <a:normAutofit/>
          </a:bodyPr>
          <a:lstStyle/>
          <a:p>
            <a:r>
              <a:rPr lang="da-DK" dirty="0"/>
              <a:t>In reality, it gets complicated</a:t>
            </a:r>
            <a:endParaRPr lang="en-GB" dirty="0"/>
          </a:p>
        </p:txBody>
      </p:sp>
      <p:sp>
        <p:nvSpPr>
          <p:cNvPr id="12" name="Footer Placeholder 3">
            <a:extLst>
              <a:ext uri="{FF2B5EF4-FFF2-40B4-BE49-F238E27FC236}">
                <a16:creationId xmlns:a16="http://schemas.microsoft.com/office/drawing/2014/main" id="{C0A991DE-133F-4AA9-88F9-7EA76775EDD9}"/>
              </a:ext>
            </a:extLst>
          </p:cNvPr>
          <p:cNvSpPr>
            <a:spLocks noGrp="1"/>
          </p:cNvSpPr>
          <p:nvPr>
            <p:ph type="ftr" sz="quarter" idx="3"/>
          </p:nvPr>
        </p:nvSpPr>
        <p:spPr>
          <a:xfrm>
            <a:off x="5563942" y="138543"/>
            <a:ext cx="3867151" cy="135467"/>
          </a:xfrm>
        </p:spPr>
        <p:txBody>
          <a:bodyPr/>
          <a:lstStyle/>
          <a:p>
            <a:pPr>
              <a:defRPr/>
            </a:pPr>
            <a:r>
              <a:rPr lang="en-GB" noProof="0"/>
              <a:t>useR 2021 - NNSampleSize</a:t>
            </a:r>
          </a:p>
        </p:txBody>
      </p:sp>
      <p:sp>
        <p:nvSpPr>
          <p:cNvPr id="4" name="Date Placeholder 3">
            <a:extLst>
              <a:ext uri="{FF2B5EF4-FFF2-40B4-BE49-F238E27FC236}">
                <a16:creationId xmlns:a16="http://schemas.microsoft.com/office/drawing/2014/main" id="{DE021DF4-2DE3-49C7-8726-174593580E36}"/>
              </a:ext>
            </a:extLst>
          </p:cNvPr>
          <p:cNvSpPr>
            <a:spLocks noGrp="1"/>
          </p:cNvSpPr>
          <p:nvPr>
            <p:ph type="dt" sz="half" idx="2"/>
          </p:nvPr>
        </p:nvSpPr>
        <p:spPr>
          <a:xfrm>
            <a:off x="9582871" y="138543"/>
            <a:ext cx="1602317" cy="135467"/>
          </a:xfrm>
        </p:spPr>
        <p:txBody>
          <a:bodyPr wrap="square" anchor="ctr">
            <a:normAutofit/>
          </a:bodyPr>
          <a:lstStyle/>
          <a:p>
            <a:pPr>
              <a:spcAft>
                <a:spcPts val="600"/>
              </a:spcAft>
              <a:defRPr/>
            </a:pPr>
            <a:r>
              <a:rPr lang="en-US" sz="700" noProof="0"/>
              <a:t>6-JUL-2021</a:t>
            </a:r>
            <a:endParaRPr lang="en-GB" sz="700" noProof="0"/>
          </a:p>
        </p:txBody>
      </p:sp>
      <p:sp>
        <p:nvSpPr>
          <p:cNvPr id="6" name="Slide Number Placeholder 5">
            <a:extLst>
              <a:ext uri="{FF2B5EF4-FFF2-40B4-BE49-F238E27FC236}">
                <a16:creationId xmlns:a16="http://schemas.microsoft.com/office/drawing/2014/main" id="{6A4EFE57-DBEB-4096-B085-6A734DAC38F8}"/>
              </a:ext>
            </a:extLst>
          </p:cNvPr>
          <p:cNvSpPr>
            <a:spLocks noGrp="1"/>
          </p:cNvSpPr>
          <p:nvPr>
            <p:ph type="sldNum" sz="quarter" idx="4"/>
          </p:nvPr>
        </p:nvSpPr>
        <p:spPr>
          <a:xfrm>
            <a:off x="11353096" y="140067"/>
            <a:ext cx="416504" cy="135467"/>
          </a:xfrm>
        </p:spPr>
        <p:txBody>
          <a:bodyPr wrap="square" anchor="ctr">
            <a:normAutofit/>
          </a:bodyPr>
          <a:lstStyle/>
          <a:p>
            <a:pPr>
              <a:spcAft>
                <a:spcPts val="600"/>
              </a:spcAft>
              <a:defRPr/>
            </a:pPr>
            <a:fld id="{4B01E8EF-57E8-4F85-90EB-163CEE512F88}" type="slidenum">
              <a:rPr lang="en-GB" noProof="0" smtClean="0"/>
              <a:pPr>
                <a:spcAft>
                  <a:spcPts val="600"/>
                </a:spcAft>
                <a:defRPr/>
              </a:pPr>
              <a:t>7</a:t>
            </a:fld>
            <a:endParaRPr lang="en-GB" noProof="0"/>
          </a:p>
        </p:txBody>
      </p:sp>
      <p:graphicFrame>
        <p:nvGraphicFramePr>
          <p:cNvPr id="8" name="Content Placeholder 1">
            <a:extLst>
              <a:ext uri="{FF2B5EF4-FFF2-40B4-BE49-F238E27FC236}">
                <a16:creationId xmlns:a16="http://schemas.microsoft.com/office/drawing/2014/main" id="{C99CE120-0226-4B72-B478-D88D3CB19234}"/>
              </a:ext>
            </a:extLst>
          </p:cNvPr>
          <p:cNvGraphicFramePr>
            <a:graphicFrameLocks noGrp="1"/>
          </p:cNvGraphicFramePr>
          <p:nvPr>
            <p:ph idx="1"/>
            <p:extLst>
              <p:ext uri="{D42A27DB-BD31-4B8C-83A1-F6EECF244321}">
                <p14:modId xmlns:p14="http://schemas.microsoft.com/office/powerpoint/2010/main" val="2151462925"/>
              </p:ext>
            </p:extLst>
          </p:nvPr>
        </p:nvGraphicFramePr>
        <p:xfrm>
          <a:off x="422400" y="1749631"/>
          <a:ext cx="11347200" cy="3941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0425742"/>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1E64A1-171B-4743-BF2D-9DCABF631F3A}"/>
              </a:ext>
            </a:extLst>
          </p:cNvPr>
          <p:cNvSpPr>
            <a:spLocks noGrp="1"/>
          </p:cNvSpPr>
          <p:nvPr>
            <p:ph type="title"/>
          </p:nvPr>
        </p:nvSpPr>
        <p:spPr>
          <a:xfrm>
            <a:off x="647999" y="648000"/>
            <a:ext cx="10896000" cy="900000"/>
          </a:xfrm>
        </p:spPr>
        <p:txBody>
          <a:bodyPr anchor="t">
            <a:normAutofit/>
          </a:bodyPr>
          <a:lstStyle/>
          <a:p>
            <a:r>
              <a:rPr lang="da-DK" dirty="0"/>
              <a:t>Key features of NNSampleSize</a:t>
            </a:r>
            <a:endParaRPr lang="en-GB" dirty="0"/>
          </a:p>
        </p:txBody>
      </p:sp>
      <p:sp>
        <p:nvSpPr>
          <p:cNvPr id="5" name="Date Placeholder 4">
            <a:extLst>
              <a:ext uri="{FF2B5EF4-FFF2-40B4-BE49-F238E27FC236}">
                <a16:creationId xmlns:a16="http://schemas.microsoft.com/office/drawing/2014/main" id="{8DD76977-457D-4045-80D8-EB1C92C40E2E}"/>
              </a:ext>
            </a:extLst>
          </p:cNvPr>
          <p:cNvSpPr>
            <a:spLocks noGrp="1"/>
          </p:cNvSpPr>
          <p:nvPr>
            <p:ph type="dt" sz="half" idx="10"/>
          </p:nvPr>
        </p:nvSpPr>
        <p:spPr>
          <a:xfrm>
            <a:off x="648000" y="324000"/>
            <a:ext cx="1920000" cy="125850"/>
          </a:xfrm>
        </p:spPr>
        <p:txBody>
          <a:bodyPr anchor="t">
            <a:normAutofit/>
          </a:bodyPr>
          <a:lstStyle/>
          <a:p>
            <a:pPr>
              <a:spcAft>
                <a:spcPts val="600"/>
              </a:spcAft>
              <a:defRPr/>
            </a:pPr>
            <a:r>
              <a:rPr lang="en-US" noProof="0"/>
              <a:t>6-JUL-2021</a:t>
            </a:r>
            <a:endParaRPr lang="en-GB" noProof="0"/>
          </a:p>
        </p:txBody>
      </p:sp>
      <p:sp>
        <p:nvSpPr>
          <p:cNvPr id="12" name="Footer Placeholder 4">
            <a:extLst>
              <a:ext uri="{FF2B5EF4-FFF2-40B4-BE49-F238E27FC236}">
                <a16:creationId xmlns:a16="http://schemas.microsoft.com/office/drawing/2014/main" id="{91989792-C28F-4D3E-81B9-9ED3D1A14613}"/>
              </a:ext>
            </a:extLst>
          </p:cNvPr>
          <p:cNvSpPr>
            <a:spLocks noGrp="1"/>
          </p:cNvSpPr>
          <p:nvPr>
            <p:ph type="ftr" sz="quarter" idx="11"/>
          </p:nvPr>
        </p:nvSpPr>
        <p:spPr>
          <a:xfrm>
            <a:off x="2892712" y="323850"/>
            <a:ext cx="4162138" cy="126000"/>
          </a:xfrm>
        </p:spPr>
        <p:txBody>
          <a:bodyPr/>
          <a:lstStyle/>
          <a:p>
            <a:r>
              <a:rPr lang="en-GB"/>
              <a:t>useR 2021 - NNSampleSize</a:t>
            </a:r>
          </a:p>
        </p:txBody>
      </p:sp>
      <p:sp>
        <p:nvSpPr>
          <p:cNvPr id="6" name="Slide Number Placeholder 5">
            <a:extLst>
              <a:ext uri="{FF2B5EF4-FFF2-40B4-BE49-F238E27FC236}">
                <a16:creationId xmlns:a16="http://schemas.microsoft.com/office/drawing/2014/main" id="{31FC11A1-F5A2-4428-B6A1-0B6716882947}"/>
              </a:ext>
            </a:extLst>
          </p:cNvPr>
          <p:cNvSpPr>
            <a:spLocks noGrp="1"/>
          </p:cNvSpPr>
          <p:nvPr>
            <p:ph type="sldNum" sz="quarter" idx="12"/>
          </p:nvPr>
        </p:nvSpPr>
        <p:spPr>
          <a:xfrm>
            <a:off x="324000" y="324000"/>
            <a:ext cx="324000" cy="125850"/>
          </a:xfrm>
        </p:spPr>
        <p:txBody>
          <a:bodyPr anchor="t">
            <a:normAutofit/>
          </a:bodyPr>
          <a:lstStyle/>
          <a:p>
            <a:pPr>
              <a:spcAft>
                <a:spcPts val="600"/>
              </a:spcAft>
              <a:defRPr/>
            </a:pPr>
            <a:fld id="{4B01E8EF-57E8-4F85-90EB-163CEE512F88}" type="slidenum">
              <a:rPr lang="en-GB" noProof="0" smtClean="0"/>
              <a:pPr>
                <a:spcAft>
                  <a:spcPts val="600"/>
                </a:spcAft>
                <a:defRPr/>
              </a:pPr>
              <a:t>8</a:t>
            </a:fld>
            <a:endParaRPr lang="en-GB" noProof="0"/>
          </a:p>
        </p:txBody>
      </p:sp>
      <p:sp>
        <p:nvSpPr>
          <p:cNvPr id="14" name="Text Placeholder 6">
            <a:extLst>
              <a:ext uri="{FF2B5EF4-FFF2-40B4-BE49-F238E27FC236}">
                <a16:creationId xmlns:a16="http://schemas.microsoft.com/office/drawing/2014/main" id="{033F0DF5-FCBA-43AB-B5AF-1A7D24107D02}"/>
              </a:ext>
            </a:extLst>
          </p:cNvPr>
          <p:cNvSpPr>
            <a:spLocks noGrp="1"/>
          </p:cNvSpPr>
          <p:nvPr>
            <p:ph type="body" sz="quarter" idx="13"/>
          </p:nvPr>
        </p:nvSpPr>
        <p:spPr>
          <a:xfrm>
            <a:off x="647999" y="6210000"/>
            <a:ext cx="8652000" cy="324000"/>
          </a:xfrm>
        </p:spPr>
        <p:txBody>
          <a:bodyPr/>
          <a:lstStyle/>
          <a:p>
            <a:endParaRPr lang="en-US"/>
          </a:p>
        </p:txBody>
      </p:sp>
      <p:graphicFrame>
        <p:nvGraphicFramePr>
          <p:cNvPr id="8" name="Content Placeholder 1">
            <a:extLst>
              <a:ext uri="{FF2B5EF4-FFF2-40B4-BE49-F238E27FC236}">
                <a16:creationId xmlns:a16="http://schemas.microsoft.com/office/drawing/2014/main" id="{0844961B-DC9A-4ADD-A5E5-49CD7127EC38}"/>
              </a:ext>
            </a:extLst>
          </p:cNvPr>
          <p:cNvGraphicFramePr>
            <a:graphicFrameLocks noGrp="1"/>
          </p:cNvGraphicFramePr>
          <p:nvPr>
            <p:ph idx="1"/>
            <p:extLst>
              <p:ext uri="{D42A27DB-BD31-4B8C-83A1-F6EECF244321}">
                <p14:modId xmlns:p14="http://schemas.microsoft.com/office/powerpoint/2010/main" val="3523962208"/>
              </p:ext>
            </p:extLst>
          </p:nvPr>
        </p:nvGraphicFramePr>
        <p:xfrm>
          <a:off x="647999" y="1548000"/>
          <a:ext cx="10896001" cy="46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996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34732A-DC94-467B-A3FD-9DBC38ED7E22}"/>
              </a:ext>
            </a:extLst>
          </p:cNvPr>
          <p:cNvSpPr>
            <a:spLocks noGrp="1"/>
          </p:cNvSpPr>
          <p:nvPr>
            <p:ph type="title"/>
          </p:nvPr>
        </p:nvSpPr>
        <p:spPr/>
        <p:txBody>
          <a:bodyPr/>
          <a:lstStyle/>
          <a:p>
            <a:endParaRPr lang="en-GB"/>
          </a:p>
        </p:txBody>
      </p:sp>
      <p:sp>
        <p:nvSpPr>
          <p:cNvPr id="4" name="Footer Placeholder 3">
            <a:extLst>
              <a:ext uri="{FF2B5EF4-FFF2-40B4-BE49-F238E27FC236}">
                <a16:creationId xmlns:a16="http://schemas.microsoft.com/office/drawing/2014/main" id="{DDE8CBAB-0D6F-41C1-9A32-3BC26F00BE01}"/>
              </a:ext>
            </a:extLst>
          </p:cNvPr>
          <p:cNvSpPr>
            <a:spLocks noGrp="1"/>
          </p:cNvSpPr>
          <p:nvPr>
            <p:ph type="ftr" sz="quarter" idx="3"/>
          </p:nvPr>
        </p:nvSpPr>
        <p:spPr/>
        <p:txBody>
          <a:bodyPr/>
          <a:lstStyle/>
          <a:p>
            <a:pPr>
              <a:defRPr/>
            </a:pPr>
            <a:r>
              <a:rPr lang="en-GB" noProof="0"/>
              <a:t>useR 2021 - NNSampleSize</a:t>
            </a:r>
            <a:endParaRPr lang="en-GB" noProof="0" dirty="0"/>
          </a:p>
        </p:txBody>
      </p:sp>
      <p:sp>
        <p:nvSpPr>
          <p:cNvPr id="5" name="Date Placeholder 4">
            <a:extLst>
              <a:ext uri="{FF2B5EF4-FFF2-40B4-BE49-F238E27FC236}">
                <a16:creationId xmlns:a16="http://schemas.microsoft.com/office/drawing/2014/main" id="{7DD36A2C-86AE-4483-B46D-A0BE5AC28CED}"/>
              </a:ext>
            </a:extLst>
          </p:cNvPr>
          <p:cNvSpPr>
            <a:spLocks noGrp="1"/>
          </p:cNvSpPr>
          <p:nvPr>
            <p:ph type="dt" sz="half" idx="2"/>
          </p:nvPr>
        </p:nvSpPr>
        <p:spPr/>
        <p:txBody>
          <a:bodyPr/>
          <a:lstStyle/>
          <a:p>
            <a:pPr>
              <a:defRPr/>
            </a:pPr>
            <a:r>
              <a:rPr lang="en-US" noProof="0"/>
              <a:t>6-JUL-2021</a:t>
            </a:r>
            <a:endParaRPr lang="en-GB" noProof="0" dirty="0"/>
          </a:p>
        </p:txBody>
      </p:sp>
      <p:sp>
        <p:nvSpPr>
          <p:cNvPr id="6" name="Slide Number Placeholder 5">
            <a:extLst>
              <a:ext uri="{FF2B5EF4-FFF2-40B4-BE49-F238E27FC236}">
                <a16:creationId xmlns:a16="http://schemas.microsoft.com/office/drawing/2014/main" id="{78C50CF5-D6B2-4FB5-8D35-49BC0824CAF0}"/>
              </a:ext>
            </a:extLst>
          </p:cNvPr>
          <p:cNvSpPr>
            <a:spLocks noGrp="1"/>
          </p:cNvSpPr>
          <p:nvPr>
            <p:ph type="sldNum" sz="quarter" idx="4"/>
          </p:nvPr>
        </p:nvSpPr>
        <p:spPr/>
        <p:txBody>
          <a:bodyPr/>
          <a:lstStyle/>
          <a:p>
            <a:pPr>
              <a:defRPr/>
            </a:pPr>
            <a:fld id="{4B01E8EF-57E8-4F85-90EB-163CEE512F88}" type="slidenum">
              <a:rPr lang="en-GB" noProof="0" smtClean="0"/>
              <a:pPr>
                <a:defRPr/>
              </a:pPr>
              <a:t>9</a:t>
            </a:fld>
            <a:endParaRPr lang="en-GB" noProof="0" dirty="0"/>
          </a:p>
        </p:txBody>
      </p:sp>
      <p:pic>
        <p:nvPicPr>
          <p:cNvPr id="7" name="reactiveSampleSizes-OUTCOMES">
            <a:hlinkClick r:id="" action="ppaction://media"/>
            <a:extLst>
              <a:ext uri="{FF2B5EF4-FFF2-40B4-BE49-F238E27FC236}">
                <a16:creationId xmlns:a16="http://schemas.microsoft.com/office/drawing/2014/main" id="{5E2E630B-F603-418E-A291-98476FF7986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811" r="1796" b="109"/>
          <a:stretch/>
        </p:blipFill>
        <p:spPr>
          <a:xfrm>
            <a:off x="422400" y="412995"/>
            <a:ext cx="11347200" cy="62489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5686961"/>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89.xml><?xml version="1.0" encoding="utf-8"?>
<p:tagLst xmlns:a="http://schemas.openxmlformats.org/drawingml/2006/main" xmlns:r="http://schemas.openxmlformats.org/officeDocument/2006/relationships" xmlns:p="http://schemas.openxmlformats.org/presentationml/2006/main">
  <p:tag name="CONTAINEDIMAGEPATH" val="C:\Users\MVRT\AppData\Local\Temp\Templafy\PowerPointVsto\Assets\221fc20d-f7b3-4eb7-91e4-adac69b8e8e6.jpeg"/>
  <p:tag name="TEMPLAFYSLIDEID" val="637286349972695978"/>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ags/tag90.xml><?xml version="1.0" encoding="utf-8"?>
<p:tagLst xmlns:a="http://schemas.openxmlformats.org/drawingml/2006/main" xmlns:r="http://schemas.openxmlformats.org/officeDocument/2006/relationships" xmlns:p="http://schemas.openxmlformats.org/presentationml/2006/main">
  <p:tag name="TEMPLAFYSLIDEID" val="637255668535288231"/>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Blank.potx" id="{E74F5A70-44BF-4AEF-9F91-978B11132E07}" vid="{565FA72A-7CC8-47B7-A269-0957194D19A6}"/>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10.xml><?xml version="1.0" encoding="utf-8"?>
<TemplafySlideTemplateConfiguration><![CDATA[{"documentContentValidatorConfiguration":{"enableDocumentContentValidator":false,"documentContentValidatorVersion":0},"elementsMetadata":[],"slideId":"637526188218456232","enableDocumentContentUpdater":true,"version":"1.1"}]]></TemplafySlideTemplateConfiguration>
</file>

<file path=customXml/item11.xml><?xml version="1.0" encoding="utf-8"?>
<TemplafySlideFormConfiguration><![CDATA[{"formFields":[],"formDataEntries":[]}]]></TemplafySlideFormConfiguration>
</file>

<file path=customXml/item2.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3490F67C5C7FE34D85D070268608294C" ma:contentTypeVersion="15" ma:contentTypeDescription="Create a new document." ma:contentTypeScope="" ma:versionID="be839fe27c2b24034bdbcf4ec9cc7151">
  <xsd:schema xmlns:xsd="http://www.w3.org/2001/XMLSchema" xmlns:xs="http://www.w3.org/2001/XMLSchema" xmlns:p="http://schemas.microsoft.com/office/2006/metadata/properties" xmlns:ns1="http://schemas.microsoft.com/sharepoint/v3" xmlns:ns3="b9c41077-ac60-4f54-bf58-8c92c9f2256d" xmlns:ns4="85b97b7e-24a7-4b6a-b751-ec4667735856" targetNamespace="http://schemas.microsoft.com/office/2006/metadata/properties" ma:root="true" ma:fieldsID="d5e20b3ee9d201725cd62dac2857d766" ns1:_="" ns3:_="" ns4:_="">
    <xsd:import namespace="http://schemas.microsoft.com/sharepoint/v3"/>
    <xsd:import namespace="b9c41077-ac60-4f54-bf58-8c92c9f2256d"/>
    <xsd:import namespace="85b97b7e-24a7-4b6a-b751-ec466773585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c41077-ac60-4f54-bf58-8c92c9f225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5b97b7e-24a7-4b6a-b751-ec466773585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7302325966693081","enableDocumentContentUpdater":true,"version":"1.1"}]]></TemplafySlideTemplateConfiguration>
</file>

<file path=customXml/item8.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EF6E6FF-A500-45E5-BC31-0E5BF6EC43E4}">
  <ds:schemaRefs/>
</ds:datastoreItem>
</file>

<file path=customXml/itemProps10.xml><?xml version="1.0" encoding="utf-8"?>
<ds:datastoreItem xmlns:ds="http://schemas.openxmlformats.org/officeDocument/2006/customXml" ds:itemID="{19D17385-4EB4-4165-9B9C-388F8C1537D8}">
  <ds:schemaRefs/>
</ds:datastoreItem>
</file>

<file path=customXml/itemProps11.xml><?xml version="1.0" encoding="utf-8"?>
<ds:datastoreItem xmlns:ds="http://schemas.openxmlformats.org/officeDocument/2006/customXml" ds:itemID="{805C9994-C5C2-4867-9505-360CBCBBBACB}">
  <ds:schemaRefs/>
</ds:datastoreItem>
</file>

<file path=customXml/itemProps2.xml><?xml version="1.0" encoding="utf-8"?>
<ds:datastoreItem xmlns:ds="http://schemas.openxmlformats.org/officeDocument/2006/customXml" ds:itemID="{0EAE732B-3A91-411A-8C1A-6FA9E5457B7E}">
  <ds:schemaRefs/>
</ds:datastoreItem>
</file>

<file path=customXml/itemProps3.xml><?xml version="1.0" encoding="utf-8"?>
<ds:datastoreItem xmlns:ds="http://schemas.openxmlformats.org/officeDocument/2006/customXml" ds:itemID="{2D0E1478-7094-4C01-B972-221392CE98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c41077-ac60-4f54-bf58-8c92c9f2256d"/>
    <ds:schemaRef ds:uri="85b97b7e-24a7-4b6a-b751-ec46677358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6D42F3B-0F4C-4495-A648-8F834EC14041}">
  <ds:schemaRefs>
    <ds:schemaRef ds:uri="http://schemas.microsoft.com/sharepoint/v3/contenttype/forms"/>
  </ds:schemaRefs>
</ds:datastoreItem>
</file>

<file path=customXml/itemProps5.xml><?xml version="1.0" encoding="utf-8"?>
<ds:datastoreItem xmlns:ds="http://schemas.openxmlformats.org/officeDocument/2006/customXml" ds:itemID="{5FFC6D57-0D8E-4A78-AE1D-FCAD44D4084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c41077-ac60-4f54-bf58-8c92c9f2256d"/>
    <ds:schemaRef ds:uri="http://purl.org/dc/elements/1.1/"/>
    <ds:schemaRef ds:uri="http://schemas.microsoft.com/office/2006/metadata/properties"/>
    <ds:schemaRef ds:uri="http://schemas.microsoft.com/sharepoint/v3"/>
    <ds:schemaRef ds:uri="85b97b7e-24a7-4b6a-b751-ec4667735856"/>
    <ds:schemaRef ds:uri="http://www.w3.org/XML/1998/namespace"/>
    <ds:schemaRef ds:uri="http://purl.org/dc/dcmitype/"/>
  </ds:schemaRefs>
</ds:datastoreItem>
</file>

<file path=customXml/itemProps6.xml><?xml version="1.0" encoding="utf-8"?>
<ds:datastoreItem xmlns:ds="http://schemas.openxmlformats.org/officeDocument/2006/customXml" ds:itemID="{9800ABEE-B76E-4241-B392-2AE2FFB6DA8A}">
  <ds:schemaRefs/>
</ds:datastoreItem>
</file>

<file path=customXml/itemProps7.xml><?xml version="1.0" encoding="utf-8"?>
<ds:datastoreItem xmlns:ds="http://schemas.openxmlformats.org/officeDocument/2006/customXml" ds:itemID="{197E8146-E457-4254-8209-0CFAA4CD9B74}">
  <ds:schemaRefs/>
</ds:datastoreItem>
</file>

<file path=customXml/itemProps8.xml><?xml version="1.0" encoding="utf-8"?>
<ds:datastoreItem xmlns:ds="http://schemas.openxmlformats.org/officeDocument/2006/customXml" ds:itemID="{76554C35-E9BD-4F63-B194-4848047BD79F}">
  <ds:schemaRefs/>
</ds:datastoreItem>
</file>

<file path=customXml/itemProps9.xml><?xml version="1.0" encoding="utf-8"?>
<ds:datastoreItem xmlns:ds="http://schemas.openxmlformats.org/officeDocument/2006/customXml" ds:itemID="{0FCF28B5-F4CC-4285-8D66-6FE4CBE32193}">
  <ds:schemaRefs/>
</ds:datastoreItem>
</file>

<file path=docProps/app.xml><?xml version="1.0" encoding="utf-8"?>
<Properties xmlns="http://schemas.openxmlformats.org/officeDocument/2006/extended-properties" xmlns:vt="http://schemas.openxmlformats.org/officeDocument/2006/docPropsVTypes">
  <Template>blank</Template>
  <TotalTime>137</TotalTime>
  <Words>1148</Words>
  <Application>Microsoft Office PowerPoint</Application>
  <PresentationFormat>Widescreen</PresentationFormat>
  <Paragraphs>153</Paragraphs>
  <Slides>11</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Apis For Office</vt:lpstr>
      <vt:lpstr>Verdana</vt:lpstr>
      <vt:lpstr>Arial</vt:lpstr>
      <vt:lpstr>Apis For Office Light</vt:lpstr>
      <vt:lpstr>Courier New</vt:lpstr>
      <vt:lpstr>Novo Nordisk 16:9</vt:lpstr>
      <vt:lpstr>NNSampleSize A tool for communicating, determining and documenting sample size in clinical trials </vt:lpstr>
      <vt:lpstr>Disclaimer</vt:lpstr>
      <vt:lpstr>PowerPoint Presentation</vt:lpstr>
      <vt:lpstr>Why is sample size determination important? Striking the balance</vt:lpstr>
      <vt:lpstr>PowerPoint Presentation</vt:lpstr>
      <vt:lpstr>Some types of clinical trials</vt:lpstr>
      <vt:lpstr>In reality, it gets complicated</vt:lpstr>
      <vt:lpstr>Key features of NNSampleSize</vt:lpstr>
      <vt:lpstr>PowerPoint Presentation</vt:lpstr>
      <vt:lpstr>PowerPoint Presentation</vt:lpstr>
      <vt:lpstr>Source code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CDN (Claus Dethlefsen)</dc:creator>
  <cp:lastModifiedBy>CDN (Claus Dethlefsen)</cp:lastModifiedBy>
  <cp:revision>2</cp:revision>
  <dcterms:created xsi:type="dcterms:W3CDTF">2021-05-27T11:55:49Z</dcterms:created>
  <dcterms:modified xsi:type="dcterms:W3CDTF">2021-06-18T06:31:50Z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0x0101003490F67C5C7FE34D85D070268608294C</vt:lpwstr>
  </property>
</Properties>
</file>